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6858000" cx="12192000"/>
  <p:notesSz cx="6858000" cy="9144000"/>
  <p:embeddedFontLst>
    <p:embeddedFont>
      <p:font typeface="Oxygen"/>
      <p:regular r:id="rId53"/>
      <p:bold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gfG1csSfW7kN2YjXJqTw9ME9ZQN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Himani -"/>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3E0F4A-417A-4253-96C1-22E6DD04C888}">
  <a:tblStyle styleId="{073E0F4A-417A-4253-96C1-22E6DD04C888}"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Oxygen-regular.fntdata"/><Relationship Id="rId52" Type="http://schemas.openxmlformats.org/officeDocument/2006/relationships/slide" Target="slides/slide45.xml"/><Relationship Id="rId11" Type="http://schemas.openxmlformats.org/officeDocument/2006/relationships/slide" Target="slides/slide4.xml"/><Relationship Id="rId55" Type="http://customschemas.google.com/relationships/presentationmetadata" Target="metadata"/><Relationship Id="rId10" Type="http://schemas.openxmlformats.org/officeDocument/2006/relationships/slide" Target="slides/slide3.xml"/><Relationship Id="rId54" Type="http://schemas.openxmlformats.org/officeDocument/2006/relationships/font" Target="fonts/Oxygen-bold.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17T21:57:19.766">
    <p:pos x="6000" y="0"/>
    <p:text>pls add image source to slide 9 &amp; 14</p:text>
    <p:extLst>
      <p:ext uri="{C676402C-5697-4E1C-873F-D02D1690AC5C}">
        <p15:threadingInfo timeZoneBias="0"/>
      </p:ext>
      <p:ext uri="http://customooxmlschemas.google.com/">
        <go:slidesCustomData xmlns:go="http://customooxmlschemas.google.com/" commentPostId="AAAAK9-9KUw"/>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12-17T21:55:49.166">
    <p:pos x="6000" y="0"/>
    <p:text>@nanmajoseph@gmail.com .pls add bullet points for 35 as well.
_Assigned to nanma joseph_</p:text>
    <p:extLst>
      <p:ext uri="{C676402C-5697-4E1C-873F-D02D1690AC5C}">
        <p15:threadingInfo timeZoneBias="0"/>
      </p:ext>
      <p:ext uri="http://customooxmlschemas.google.com/">
        <go:slidesCustomData xmlns:go="http://customooxmlschemas.google.com/" commentPostId="AAAAK9-9KUk"/>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93425ea33_3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 name="Google Shape;157;ga93425ea33_3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93425ea33_3_2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a93425ea33_3_2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a93425ea33_3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a93425ea33_3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3425ea33_3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7" name="Google Shape;347;ga93425ea33_3_2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93425ea33_3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7" name="Google Shape;377;ga93425ea33_3_2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93425ea33_3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ga93425ea33_3_2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93425ea33_3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1" name="Google Shape;421;ga93425ea33_3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3425ea33_3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5" name="Google Shape;435;ga93425ea33_3_3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93425ea33_3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ga93425ea33_3_3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a93425ea33_3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a93425ea33_3_3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a93425ea33_3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ga93425ea33_3_4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93425ea33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a93425ea33_3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a93425ea33_3_4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8" name="Google Shape;488;ga93425ea33_3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93425ea33_3_4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2" name="Google Shape;502;ga93425ea33_3_4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a93425ea33_3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ga93425ea33_3_4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93425ea33_3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a93425ea33_3_4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93425ea33_3_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a93425ea33_3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3425ea33_3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a93425ea33_3_49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a93425ea33_3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a93425ea33_3_5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a93425ea33_3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a93425ea33_3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a93425ea33_3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a93425ea33_3_5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a93425ea33_3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a93425ea33_3_5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3425ea33_3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ga93425ea33_3_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a93425ea33_3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a93425ea33_3_5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3425ea33_3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a93425ea33_3_5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a93425ea33_3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a93425ea33_3_5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a93425ea33_3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a93425ea33_3_5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a93425ea33_3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ga93425ea33_3_5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93425ea33_3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a93425ea33_3_5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3425ea33_3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ga93425ea33_3_5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a93425ea33_3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a93425ea33_3_5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93425ea33_3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a93425ea33_3_5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a93425ea33_3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a93425ea33_3_6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93425ea33_3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a93425ea33_3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a93425ea33_3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a93425ea33_3_6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3425ea33_3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a93425ea33_3_6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93425ea33_3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ga93425ea33_3_6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a93425ea33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a93425ea33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93425ea33_3_6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6" name="Google Shape;706;ga93425ea33_3_6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a93425ea33_7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a93425ea33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93425ea33_3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ga93425ea33_3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93425ea33_3_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6" name="Google Shape;246;ga93425ea33_3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93425ea33_3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a93425ea33_3_1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93425ea33_3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a93425ea33_3_1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3425ea33_3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ga93425ea33_3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6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6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7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7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7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7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6" name="Shape 86"/>
        <p:cNvGrpSpPr/>
        <p:nvPr/>
      </p:nvGrpSpPr>
      <p:grpSpPr>
        <a:xfrm>
          <a:off x="0" y="0"/>
          <a:ext cx="0" cy="0"/>
          <a:chOff x="0" y="0"/>
          <a:chExt cx="0" cy="0"/>
        </a:xfrm>
      </p:grpSpPr>
      <p:sp>
        <p:nvSpPr>
          <p:cNvPr id="87" name="Google Shape;87;ga93425ea33_3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ga93425ea33_3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ga93425ea33_3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ga93425ea33_3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ga93425ea33_3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ga93425ea33_3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ga93425ea33_3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ga93425ea33_3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ga93425ea33_3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a93425ea33_3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ga93425ea33_3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ga93425ea33_3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a93425ea33_3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ga93425ea33_3_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a93425ea33_3_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5" name="Google Shape;105;ga93425ea33_3_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ga93425ea33_3_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a93425ea33_3_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ga93425ea33_3_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a93425ea33_3_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1" name="Google Shape;111;ga93425ea33_3_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 name="Google Shape;112;ga93425ea33_3_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ga93425ea33_3_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a93425ea33_3_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ga93425ea33_3_3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7" name="Google Shape;117;ga93425ea33_3_3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ga93425ea33_3_3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ga93425ea33_3_3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20" name="Google Shape;120;ga93425ea33_3_3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 name="Google Shape;121;ga93425ea33_3_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ga93425ea33_3_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a93425ea33_3_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ga93425ea33_3_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6" name="Google Shape;126;ga93425ea33_3_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ga93425ea33_3_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a93425ea33_3_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9" name="Shape 129"/>
        <p:cNvGrpSpPr/>
        <p:nvPr/>
      </p:nvGrpSpPr>
      <p:grpSpPr>
        <a:xfrm>
          <a:off x="0" y="0"/>
          <a:ext cx="0" cy="0"/>
          <a:chOff x="0" y="0"/>
          <a:chExt cx="0" cy="0"/>
        </a:xfrm>
      </p:grpSpPr>
      <p:sp>
        <p:nvSpPr>
          <p:cNvPr id="130" name="Google Shape;130;ga93425ea33_3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ga93425ea33_3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ga93425ea33_3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ga93425ea33_3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ga93425ea33_3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a93425ea33_3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36" name="Shape 136"/>
        <p:cNvGrpSpPr/>
        <p:nvPr/>
      </p:nvGrpSpPr>
      <p:grpSpPr>
        <a:xfrm>
          <a:off x="0" y="0"/>
          <a:ext cx="0" cy="0"/>
          <a:chOff x="0" y="0"/>
          <a:chExt cx="0" cy="0"/>
        </a:xfrm>
      </p:grpSpPr>
      <p:sp>
        <p:nvSpPr>
          <p:cNvPr id="137" name="Google Shape;137;ga93425ea33_3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ga93425ea33_3_56"/>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ga93425ea33_3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ga93425ea33_3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ga93425ea33_3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a93425ea33_3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3" name="Shape 143"/>
        <p:cNvGrpSpPr/>
        <p:nvPr/>
      </p:nvGrpSpPr>
      <p:grpSpPr>
        <a:xfrm>
          <a:off x="0" y="0"/>
          <a:ext cx="0" cy="0"/>
          <a:chOff x="0" y="0"/>
          <a:chExt cx="0" cy="0"/>
        </a:xfrm>
      </p:grpSpPr>
      <p:sp>
        <p:nvSpPr>
          <p:cNvPr id="144" name="Google Shape;144;ga93425ea33_3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ga93425ea33_3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ga93425ea33_3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ga93425ea33_3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a93425ea33_3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9" name="Shape 149"/>
        <p:cNvGrpSpPr/>
        <p:nvPr/>
      </p:nvGrpSpPr>
      <p:grpSpPr>
        <a:xfrm>
          <a:off x="0" y="0"/>
          <a:ext cx="0" cy="0"/>
          <a:chOff x="0" y="0"/>
          <a:chExt cx="0" cy="0"/>
        </a:xfrm>
      </p:grpSpPr>
      <p:sp>
        <p:nvSpPr>
          <p:cNvPr id="150" name="Google Shape;150;ga93425ea33_3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ga93425ea33_3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ga93425ea33_3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ga93425ea33_3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a93425ea33_3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6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7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7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7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7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7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7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7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7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7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7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6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a93425ea33_3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ga93425ea33_3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a93425ea33_3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ga93425ea33_3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ga93425ea33_3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9.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comments" Target="../comments/comment1.xml"/><Relationship Id="rId4" Type="http://schemas.openxmlformats.org/officeDocument/2006/relationships/image" Target="../media/image7.png"/><Relationship Id="rId5" Type="http://schemas.openxmlformats.org/officeDocument/2006/relationships/image" Target="../media/image15.gif"/><Relationship Id="rId6" Type="http://schemas.openxmlformats.org/officeDocument/2006/relationships/hyperlink" Target="https://hpc.llnl.gov/files/top500appsgi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0.png"/><Relationship Id="rId6" Type="http://schemas.openxmlformats.org/officeDocument/2006/relationships/image" Target="../media/image23.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6.gif"/><Relationship Id="rId5" Type="http://schemas.openxmlformats.org/officeDocument/2006/relationships/hyperlink" Target="https://www.google.com/search?q=intel+core+i7+chip&amp;tbm=isch&amp;ved=2ahUKEwik68uwzc7tAhVPyqQKHU2ZCAMQ2-cCegQIABAA&amp;oq=intel+core+i7+chip&amp;gs_lcp=CgNpbWcQAzICCAAyAggAMgQIABAYMgQIABAYMgQIABAYOgQIABBDOgYIABAIEB5Q_TxY0ERgmVBoAHAAeACAAXGIAbEDkgEDNC4xmAEAoAEBqgELZ3dzLXdpei1pbWfAAQE&amp;sclient=img&amp;ei=X_LXX-S_I8-UkwXNsqIY&amp;bih=679&amp;biw=1440#imgrc=I4oJ1ErygBDhv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hyperlink" Target="https://www.google.com/search?q=4+cores+running+4+fragments+in+parallel&amp;sxsrf=ALeKk01maiSOi7vqm1OKxMQ_Cx2e7v8BBw:1607990510250&amp;source=lnms&amp;tbm=isch&amp;sa=X&amp;ved=2ahUKEwjg0Ki5187tAhVQMewKHSMrC_MQ_AUoAXoECBEQAw&amp;biw=1440&amp;bih=622&amp;dpr=2#imgrc=U3guKCOmVWMKl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18.png"/><Relationship Id="rId10" Type="http://schemas.openxmlformats.org/officeDocument/2006/relationships/image" Target="../media/image3.png"/><Relationship Id="rId9"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hyperlink" Target="https://arabhardware.net/wp-content/uploads/2019/06/Scalar-vs-Vector-vs-Tensor.jp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hyperlink" Target="https://cloud.google.com/tpu/docs/system-architect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hyperlink" Target="https://cloud.google.com/stora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9.png"/><Relationship Id="rId4" Type="http://schemas.openxmlformats.org/officeDocument/2006/relationships/image" Target="../media/image7.png"/><Relationship Id="rId5" Type="http://schemas.openxmlformats.org/officeDocument/2006/relationships/hyperlink" Target="https://www.kaggle.com/ryanholbrook/tfrecords-basic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3.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36.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comments" Target="../comments/comment2.xml"/><Relationship Id="rId4" Type="http://schemas.openxmlformats.org/officeDocument/2006/relationships/image" Target="../media/image47.png"/><Relationship Id="rId5"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7.png"/><Relationship Id="rId5" Type="http://schemas.openxmlformats.org/officeDocument/2006/relationships/hyperlink" Target="https://docs.python.org/3/reference/compound_stmts.html#with"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41.png"/><Relationship Id="rId5"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hyperlink" Target="https://hpc.llnl.gov/training/tutorials/introduction-parallel-computing-tutorial#Overview" TargetMode="External"/><Relationship Id="rId4" Type="http://schemas.openxmlformats.org/officeDocument/2006/relationships/hyperlink" Target="https://www.kaggle.com/docs/tpu" TargetMode="External"/><Relationship Id="rId5" Type="http://schemas.openxmlformats.org/officeDocument/2006/relationships/hyperlink" Target="https://www.kaggle.com/ryanholbrook/create-your-first-submission" TargetMode="External"/><Relationship Id="rId6" Type="http://schemas.openxmlformats.org/officeDocument/2006/relationships/hyperlink" Target="https://medium.com/analytics-vidhya/cpu-gpu-tpu-ml-perspective-1f049cd4d43d" TargetMode="External"/><Relationship Id="rId7"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2.gif"/><Relationship Id="rId5" Type="http://schemas.openxmlformats.org/officeDocument/2006/relationships/hyperlink" Target="https://www.verifyrecruitment.com/blog/the-future-of-parallel-comput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descr="Background pattern&#10;&#10;Description automatically generated" id="159" name="Google Shape;159;ga93425ea33_3_75"/>
          <p:cNvPicPr preferRelativeResize="0"/>
          <p:nvPr/>
        </p:nvPicPr>
        <p:blipFill rotWithShape="1">
          <a:blip r:embed="rId3">
            <a:alphaModFix/>
          </a:blip>
          <a:srcRect b="-1" l="0" r="-1" t="284"/>
          <a:stretch/>
        </p:blipFill>
        <p:spPr>
          <a:xfrm>
            <a:off x="0" y="77"/>
            <a:ext cx="12251820" cy="6857923"/>
          </a:xfrm>
          <a:prstGeom prst="rect">
            <a:avLst/>
          </a:prstGeom>
          <a:noFill/>
          <a:ln>
            <a:noFill/>
          </a:ln>
        </p:spPr>
      </p:pic>
      <p:sp>
        <p:nvSpPr>
          <p:cNvPr id="160" name="Google Shape;160;ga93425ea33_3_75"/>
          <p:cNvSpPr txBox="1"/>
          <p:nvPr/>
        </p:nvSpPr>
        <p:spPr>
          <a:xfrm>
            <a:off x="570015" y="2633629"/>
            <a:ext cx="11274803" cy="671274"/>
          </a:xfrm>
          <a:prstGeom prst="rect">
            <a:avLst/>
          </a:prstGeom>
          <a:solidFill>
            <a:srgbClr val="0070C0">
              <a:alpha val="42745"/>
            </a:srgbClr>
          </a:solid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b="1" i="0" lang="en-US" sz="3700" u="none" cap="none" strike="noStrike">
                <a:solidFill>
                  <a:schemeClr val="lt1"/>
                </a:solidFill>
                <a:latin typeface="Georgia"/>
                <a:ea typeface="Georgia"/>
                <a:cs typeface="Georgia"/>
                <a:sym typeface="Georgia"/>
              </a:rPr>
              <a:t>PARALLEL PROGRAMMING WITH V</a:t>
            </a:r>
            <a:r>
              <a:rPr b="1" i="0" lang="en-US" sz="3700" u="none" cap="none" strike="noStrike">
                <a:solidFill>
                  <a:schemeClr val="lt1"/>
                </a:solidFill>
                <a:latin typeface="Calibri"/>
                <a:ea typeface="Calibri"/>
                <a:cs typeface="Calibri"/>
                <a:sym typeface="Calibri"/>
              </a:rPr>
              <a:t>3</a:t>
            </a:r>
            <a:r>
              <a:rPr b="1" i="0" lang="en-US" sz="3700" u="none" cap="none" strike="noStrike">
                <a:solidFill>
                  <a:schemeClr val="lt1"/>
                </a:solidFill>
                <a:latin typeface="Georgia"/>
                <a:ea typeface="Georgia"/>
                <a:cs typeface="Georgia"/>
                <a:sym typeface="Georgia"/>
              </a:rPr>
              <a:t>-8 TPU</a:t>
            </a:r>
            <a:endParaRPr b="0" i="0" sz="3700" u="none" cap="none" strike="noStrike">
              <a:solidFill>
                <a:schemeClr val="lt1"/>
              </a:solidFill>
              <a:latin typeface="Calibri"/>
              <a:ea typeface="Calibri"/>
              <a:cs typeface="Calibri"/>
              <a:sym typeface="Calibri"/>
            </a:endParaRPr>
          </a:p>
        </p:txBody>
      </p:sp>
      <p:sp>
        <p:nvSpPr>
          <p:cNvPr id="161" name="Google Shape;161;ga93425ea33_3_75"/>
          <p:cNvSpPr txBox="1"/>
          <p:nvPr/>
        </p:nvSpPr>
        <p:spPr>
          <a:xfrm>
            <a:off x="0" y="4113533"/>
            <a:ext cx="6576969" cy="2031325"/>
          </a:xfrm>
          <a:prstGeom prst="rect">
            <a:avLst/>
          </a:prstGeom>
          <a:solidFill>
            <a:srgbClr val="0070C0">
              <a:alpha val="67843"/>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chemeClr val="lt1"/>
                </a:solidFill>
                <a:latin typeface="Calibri"/>
                <a:ea typeface="Calibri"/>
                <a:cs typeface="Calibri"/>
                <a:sym typeface="Calibri"/>
              </a:rPr>
              <a:t>SUPERVISOR</a:t>
            </a:r>
            <a:r>
              <a:rPr b="1" i="0" lang="en-US" sz="1800" u="none" cap="none" strike="noStrike">
                <a:solidFill>
                  <a:schemeClr val="lt1"/>
                </a:solidFill>
                <a:latin typeface="Calibri"/>
                <a:ea typeface="Calibri"/>
                <a:cs typeface="Calibri"/>
                <a:sym typeface="Calibri"/>
              </a:rPr>
              <a:t> :</a:t>
            </a:r>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PROF.DR. A</a:t>
            </a:r>
            <a:r>
              <a:rPr lang="en-US" sz="1800">
                <a:solidFill>
                  <a:schemeClr val="lt1"/>
                </a:solidFill>
                <a:latin typeface="Calibri"/>
                <a:ea typeface="Calibri"/>
                <a:cs typeface="Calibri"/>
                <a:sym typeface="Calibri"/>
              </a:rPr>
              <a:t>lexander Iliev</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SUBMITTED BY </a:t>
            </a:r>
            <a:r>
              <a:rPr b="0" i="0" lang="en-US" sz="1800" u="none" cap="none" strike="noStrike">
                <a:solidFill>
                  <a:schemeClr val="lt1"/>
                </a:solidFill>
                <a:latin typeface="Calibri"/>
                <a:ea typeface="Calibri"/>
                <a:cs typeface="Calibri"/>
                <a:sym typeface="Calibri"/>
              </a:rPr>
              <a:t>:</a:t>
            </a:r>
            <a:endParaRPr/>
          </a:p>
          <a:p>
            <a:pPr indent="0" lvl="0" marL="0" marR="0" rtl="0" algn="l">
              <a:lnSpc>
                <a:spcPct val="100000"/>
              </a:lnSpc>
              <a:spcBef>
                <a:spcPts val="0"/>
              </a:spcBef>
              <a:spcAft>
                <a:spcPts val="0"/>
              </a:spcAft>
              <a:buNone/>
            </a:pPr>
            <a:r>
              <a:rPr b="0" i="0" lang="en-US" u="none" cap="none" strike="noStrike">
                <a:solidFill>
                  <a:schemeClr val="lt1"/>
                </a:solidFill>
                <a:latin typeface="Calibri"/>
                <a:ea typeface="Calibri"/>
                <a:cs typeface="Calibri"/>
                <a:sym typeface="Calibri"/>
              </a:rPr>
              <a:t>AMEYA PRASANNA MOTE – 3104966@stud.srh-campus-berlin.de</a:t>
            </a:r>
            <a:endParaRPr sz="1000"/>
          </a:p>
          <a:p>
            <a:pPr indent="0" lvl="0" marL="0" marR="0" rtl="0" algn="l">
              <a:lnSpc>
                <a:spcPct val="100000"/>
              </a:lnSpc>
              <a:spcBef>
                <a:spcPts val="0"/>
              </a:spcBef>
              <a:spcAft>
                <a:spcPts val="0"/>
              </a:spcAft>
              <a:buNone/>
            </a:pPr>
            <a:r>
              <a:rPr b="0" i="0" lang="en-US" sz="1400" u="none" cap="none" strike="noStrike">
                <a:solidFill>
                  <a:schemeClr val="lt1"/>
                </a:solidFill>
                <a:latin typeface="Calibri"/>
                <a:ea typeface="Calibri"/>
                <a:cs typeface="Calibri"/>
                <a:sym typeface="Calibri"/>
              </a:rPr>
              <a:t>HIMANI - 3104834@stud.srh-campus-berlin.de</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0" i="0" lang="en-US" u="none" cap="none" strike="noStrike">
                <a:solidFill>
                  <a:schemeClr val="lt1"/>
                </a:solidFill>
                <a:latin typeface="Calibri"/>
                <a:ea typeface="Calibri"/>
                <a:cs typeface="Calibri"/>
                <a:sym typeface="Calibri"/>
              </a:rPr>
              <a:t>NANMA JOSEPH –3104969@stud.srh-campus-berlin.de</a:t>
            </a:r>
            <a:endParaRPr sz="1000"/>
          </a:p>
          <a:p>
            <a:pPr indent="0" lvl="0" marL="0" marR="0" rtl="0" algn="l">
              <a:lnSpc>
                <a:spcPct val="100000"/>
              </a:lnSpc>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162" name="Google Shape;162;ga93425ea33_3_75"/>
          <p:cNvSpPr txBox="1"/>
          <p:nvPr/>
        </p:nvSpPr>
        <p:spPr>
          <a:xfrm>
            <a:off x="7614806" y="5236228"/>
            <a:ext cx="4637014" cy="697563"/>
          </a:xfrm>
          <a:prstGeom prst="rect">
            <a:avLst/>
          </a:prstGeom>
          <a:solidFill>
            <a:srgbClr val="A8D08C">
              <a:alpha val="55686"/>
            </a:srgbClr>
          </a:solid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b="0" i="0" lang="en-US" sz="1800" u="none" cap="none" strike="noStrike">
                <a:solidFill>
                  <a:schemeClr val="lt1"/>
                </a:solidFill>
                <a:latin typeface="Calibri"/>
                <a:ea typeface="Calibri"/>
                <a:cs typeface="Calibri"/>
                <a:sym typeface="Calibri"/>
              </a:rPr>
              <a:t>GROUP 2</a:t>
            </a:r>
            <a:endParaRPr/>
          </a:p>
          <a:p>
            <a:pPr indent="0" lvl="0" marL="0" marR="0" rtl="0" algn="ctr">
              <a:lnSpc>
                <a:spcPct val="107000"/>
              </a:lnSpc>
              <a:spcBef>
                <a:spcPts val="200"/>
              </a:spcBef>
              <a:spcAft>
                <a:spcPts val="0"/>
              </a:spcAft>
              <a:buNone/>
            </a:pPr>
            <a:r>
              <a:rPr b="0" i="0" lang="en-US" sz="1800" u="none" cap="none" strike="noStrike">
                <a:solidFill>
                  <a:schemeClr val="lt1"/>
                </a:solidFill>
                <a:latin typeface="Calibri"/>
                <a:ea typeface="Calibri"/>
                <a:cs typeface="Calibri"/>
                <a:sym typeface="Calibri"/>
              </a:rPr>
              <a:t>AI USE CASES (HSBE-BIS-BD-0014)</a:t>
            </a:r>
            <a:endParaRPr b="0" i="0" sz="1100" u="none" cap="none" strike="noStrike">
              <a:solidFill>
                <a:schemeClr val="lt1"/>
              </a:solidFill>
              <a:latin typeface="Calibri"/>
              <a:ea typeface="Calibri"/>
              <a:cs typeface="Calibri"/>
              <a:sym typeface="Calibri"/>
            </a:endParaRPr>
          </a:p>
        </p:txBody>
      </p:sp>
      <p:pic>
        <p:nvPicPr>
          <p:cNvPr id="163" name="Google Shape;163;ga93425ea33_3_75"/>
          <p:cNvPicPr preferRelativeResize="0"/>
          <p:nvPr/>
        </p:nvPicPr>
        <p:blipFill rotWithShape="1">
          <a:blip r:embed="rId4">
            <a:alphaModFix/>
          </a:blip>
          <a:srcRect b="0" l="0" r="0" t="0"/>
          <a:stretch/>
        </p:blipFill>
        <p:spPr>
          <a:xfrm>
            <a:off x="4713374" y="1172428"/>
            <a:ext cx="3115010" cy="7480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8" name="Shape 318"/>
        <p:cNvGrpSpPr/>
        <p:nvPr/>
      </p:nvGrpSpPr>
      <p:grpSpPr>
        <a:xfrm>
          <a:off x="0" y="0"/>
          <a:ext cx="0" cy="0"/>
          <a:chOff x="0" y="0"/>
          <a:chExt cx="0" cy="0"/>
        </a:xfrm>
      </p:grpSpPr>
      <p:sp>
        <p:nvSpPr>
          <p:cNvPr id="319" name="Google Shape;319;ga93425ea33_3_241"/>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20" name="Google Shape;320;ga93425ea33_3_241"/>
          <p:cNvGrpSpPr/>
          <p:nvPr/>
        </p:nvGrpSpPr>
        <p:grpSpPr>
          <a:xfrm>
            <a:off x="82" y="1216597"/>
            <a:ext cx="731548" cy="673456"/>
            <a:chOff x="3940602" y="308034"/>
            <a:chExt cx="2116748" cy="3429000"/>
          </a:xfrm>
        </p:grpSpPr>
        <p:sp>
          <p:nvSpPr>
            <p:cNvPr id="321" name="Google Shape;321;ga93425ea33_3_241"/>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a93425ea33_3_241"/>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a93425ea33_3_241"/>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24" name="Google Shape;324;ga93425ea33_3_241"/>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ga93425ea33_3_241"/>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Why Parallel Processing?</a:t>
            </a:r>
            <a:endParaRPr/>
          </a:p>
        </p:txBody>
      </p:sp>
      <p:sp>
        <p:nvSpPr>
          <p:cNvPr id="326" name="Google Shape;326;ga93425ea33_3_241"/>
          <p:cNvSpPr txBox="1"/>
          <p:nvPr>
            <p:ph idx="1" type="body"/>
          </p:nvPr>
        </p:nvSpPr>
        <p:spPr>
          <a:xfrm>
            <a:off x="908231" y="2293798"/>
            <a:ext cx="9941400" cy="3874967"/>
          </a:xfrm>
          <a:prstGeom prst="rect">
            <a:avLst/>
          </a:prstGeom>
          <a:noFill/>
          <a:ln>
            <a:noFill/>
          </a:ln>
        </p:spPr>
        <p:txBody>
          <a:bodyPr anchorCtr="0" anchor="ctr" bIns="45700" lIns="91425" spcFirstLastPara="1" rIns="91425" wrap="square" tIns="45700">
            <a:noAutofit/>
          </a:bodyPr>
          <a:lstStyle/>
          <a:p>
            <a:pPr indent="0" lvl="0" marL="228600" rtl="0" algn="l">
              <a:lnSpc>
                <a:spcPct val="90000"/>
              </a:lnSpc>
              <a:spcBef>
                <a:spcPts val="0"/>
              </a:spcBef>
              <a:spcAft>
                <a:spcPts val="0"/>
              </a:spcAft>
              <a:buSzPts val="1800"/>
              <a:buNone/>
            </a:pPr>
            <a:r>
              <a:t/>
            </a:r>
            <a:endParaRPr sz="2000"/>
          </a:p>
          <a:p>
            <a:pPr indent="0" lvl="0" marL="228600" rtl="0" algn="l">
              <a:lnSpc>
                <a:spcPct val="90000"/>
              </a:lnSpc>
              <a:spcBef>
                <a:spcPts val="0"/>
              </a:spcBef>
              <a:spcAft>
                <a:spcPts val="0"/>
              </a:spcAft>
              <a:buSzPts val="1800"/>
              <a:buNone/>
            </a:pPr>
            <a:r>
              <a:t/>
            </a:r>
            <a:endParaRPr sz="2000"/>
          </a:p>
          <a:p>
            <a:pPr indent="-228600" lvl="0" marL="228600" rtl="0" algn="l">
              <a:lnSpc>
                <a:spcPct val="90000"/>
              </a:lnSpc>
              <a:spcBef>
                <a:spcPts val="0"/>
              </a:spcBef>
              <a:spcAft>
                <a:spcPts val="0"/>
              </a:spcAft>
              <a:buSzPts val="2000"/>
              <a:buFont typeface="Calibri"/>
              <a:buChar char="•"/>
            </a:pPr>
            <a:r>
              <a:rPr lang="en-US" sz="2000"/>
              <a:t>There are many large and complex problems which literally can’t be solved using serial processing with limited computer memory.</a:t>
            </a:r>
            <a:endParaRPr/>
          </a:p>
          <a:p>
            <a:pPr indent="-101600" lvl="0" marL="228600" rtl="0" algn="l">
              <a:lnSpc>
                <a:spcPct val="90000"/>
              </a:lnSpc>
              <a:spcBef>
                <a:spcPts val="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Font typeface="Calibri"/>
              <a:buChar char="•"/>
            </a:pPr>
            <a:r>
              <a:rPr lang="en-US" sz="2000"/>
              <a:t>Parallel processing mainly provides concurrency.</a:t>
            </a:r>
            <a:endParaRPr/>
          </a:p>
          <a:p>
            <a:pPr indent="-101600" lvl="0" marL="228600" rtl="0" algn="l">
              <a:lnSpc>
                <a:spcPct val="90000"/>
              </a:lnSpc>
              <a:spcBef>
                <a:spcPts val="100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Font typeface="Calibri"/>
              <a:buChar char="•"/>
            </a:pPr>
            <a:r>
              <a:rPr lang="en-US" sz="2000"/>
              <a:t>with the use of a single computing resource we are able to perform only one thing at a time.</a:t>
            </a:r>
            <a:endParaRPr/>
          </a:p>
          <a:p>
            <a:pPr indent="-101600" lvl="0" marL="228600" rtl="0" algn="l">
              <a:lnSpc>
                <a:spcPct val="90000"/>
              </a:lnSpc>
              <a:spcBef>
                <a:spcPts val="100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Font typeface="Calibri"/>
              <a:buChar char="•"/>
            </a:pPr>
            <a:r>
              <a:rPr lang="en-US" sz="2000"/>
              <a:t>Multiple number of different computing resources can do as many things as possible.</a:t>
            </a:r>
            <a:endParaRPr/>
          </a:p>
          <a:p>
            <a:pPr indent="-101600" lvl="0" marL="228600" rtl="0" algn="l">
              <a:lnSpc>
                <a:spcPct val="90000"/>
              </a:lnSpc>
              <a:spcBef>
                <a:spcPts val="1000"/>
              </a:spcBef>
              <a:spcAft>
                <a:spcPts val="0"/>
              </a:spcAft>
              <a:buSzPts val="2000"/>
              <a:buFont typeface="Calibri"/>
              <a:buNone/>
            </a:pPr>
            <a:r>
              <a:t/>
            </a:r>
            <a:endParaRPr sz="2000"/>
          </a:p>
          <a:p>
            <a:pPr indent="0" lvl="0" marL="0" rtl="0" algn="l">
              <a:lnSpc>
                <a:spcPct val="90000"/>
              </a:lnSpc>
              <a:spcBef>
                <a:spcPts val="1000"/>
              </a:spcBef>
              <a:spcAft>
                <a:spcPts val="0"/>
              </a:spcAft>
              <a:buSzPts val="2000"/>
              <a:buNone/>
            </a:pPr>
            <a:r>
              <a:t/>
            </a:r>
            <a:endParaRPr sz="2000"/>
          </a:p>
        </p:txBody>
      </p:sp>
      <p:cxnSp>
        <p:nvCxnSpPr>
          <p:cNvPr id="327" name="Google Shape;327;ga93425ea33_3_241"/>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328" name="Google Shape;328;ga93425ea33_3_241"/>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ga93425ea33_3_277"/>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34" name="Google Shape;334;ga93425ea33_3_277"/>
          <p:cNvGrpSpPr/>
          <p:nvPr/>
        </p:nvGrpSpPr>
        <p:grpSpPr>
          <a:xfrm>
            <a:off x="82" y="1216597"/>
            <a:ext cx="731548" cy="673456"/>
            <a:chOff x="3940602" y="308034"/>
            <a:chExt cx="2116748" cy="3429000"/>
          </a:xfrm>
        </p:grpSpPr>
        <p:sp>
          <p:nvSpPr>
            <p:cNvPr id="335" name="Google Shape;335;ga93425ea33_3_277"/>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ga93425ea33_3_277"/>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7" name="Google Shape;337;ga93425ea33_3_277"/>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38" name="Google Shape;338;ga93425ea33_3_277"/>
          <p:cNvSpPr/>
          <p:nvPr/>
        </p:nvSpPr>
        <p:spPr>
          <a:xfrm>
            <a:off x="731625" y="447650"/>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9" name="Google Shape;339;ga93425ea33_3_277"/>
          <p:cNvSpPr txBox="1"/>
          <p:nvPr>
            <p:ph type="title"/>
          </p:nvPr>
        </p:nvSpPr>
        <p:spPr>
          <a:xfrm>
            <a:off x="1043625" y="597625"/>
            <a:ext cx="10503900" cy="7677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Parallel Processing Applications</a:t>
            </a:r>
            <a:endParaRPr/>
          </a:p>
        </p:txBody>
      </p:sp>
      <p:sp>
        <p:nvSpPr>
          <p:cNvPr id="340" name="Google Shape;340;ga93425ea33_3_277"/>
          <p:cNvSpPr txBox="1"/>
          <p:nvPr>
            <p:ph idx="1" type="body"/>
          </p:nvPr>
        </p:nvSpPr>
        <p:spPr>
          <a:xfrm>
            <a:off x="970375" y="2385400"/>
            <a:ext cx="9941400" cy="2746200"/>
          </a:xfrm>
          <a:prstGeom prst="rect">
            <a:avLst/>
          </a:prstGeom>
          <a:noFill/>
          <a:ln>
            <a:noFill/>
          </a:ln>
        </p:spPr>
        <p:txBody>
          <a:bodyPr anchorCtr="0" anchor="ctr" bIns="45700" lIns="91425" spcFirstLastPara="1" rIns="91425" wrap="square" tIns="45700">
            <a:noAutofit/>
          </a:bodyPr>
          <a:lstStyle/>
          <a:p>
            <a:pPr indent="0" lvl="0" marL="228600" rtl="0" algn="l">
              <a:lnSpc>
                <a:spcPct val="90000"/>
              </a:lnSpc>
              <a:spcBef>
                <a:spcPts val="0"/>
              </a:spcBef>
              <a:spcAft>
                <a:spcPts val="0"/>
              </a:spcAft>
              <a:buSzPts val="1800"/>
              <a:buNone/>
            </a:pPr>
            <a:r>
              <a:t/>
            </a:r>
            <a:endParaRPr sz="2000"/>
          </a:p>
          <a:p>
            <a:pPr indent="0" lvl="0" marL="0" rtl="0" algn="l">
              <a:lnSpc>
                <a:spcPct val="90000"/>
              </a:lnSpc>
              <a:spcBef>
                <a:spcPts val="1000"/>
              </a:spcBef>
              <a:spcAft>
                <a:spcPts val="0"/>
              </a:spcAft>
              <a:buSzPts val="1800"/>
              <a:buNone/>
            </a:pPr>
            <a:r>
              <a:t/>
            </a:r>
            <a:endParaRPr sz="2000"/>
          </a:p>
        </p:txBody>
      </p:sp>
      <p:pic>
        <p:nvPicPr>
          <p:cNvPr id="341" name="Google Shape;341;ga93425ea33_3_277"/>
          <p:cNvPicPr preferRelativeResize="0"/>
          <p:nvPr/>
        </p:nvPicPr>
        <p:blipFill rotWithShape="1">
          <a:blip r:embed="rId4">
            <a:alphaModFix/>
          </a:blip>
          <a:srcRect b="0" l="0" r="0" t="0"/>
          <a:stretch/>
        </p:blipFill>
        <p:spPr>
          <a:xfrm>
            <a:off x="10074829" y="31200"/>
            <a:ext cx="2045970" cy="566420"/>
          </a:xfrm>
          <a:prstGeom prst="rect">
            <a:avLst/>
          </a:prstGeom>
          <a:noFill/>
          <a:ln>
            <a:noFill/>
          </a:ln>
        </p:spPr>
      </p:pic>
      <p:graphicFrame>
        <p:nvGraphicFramePr>
          <p:cNvPr id="342" name="Google Shape;342;ga93425ea33_3_277"/>
          <p:cNvGraphicFramePr/>
          <p:nvPr/>
        </p:nvGraphicFramePr>
        <p:xfrm>
          <a:off x="1043634" y="1595861"/>
          <a:ext cx="3000000" cy="3000000"/>
        </p:xfrm>
        <a:graphic>
          <a:graphicData uri="http://schemas.openxmlformats.org/drawingml/2006/table">
            <a:tbl>
              <a:tblPr bandRow="1" firstRow="1">
                <a:noFill/>
                <a:tableStyleId>{073E0F4A-417A-4253-96C1-22E6DD04C888}</a:tableStyleId>
              </a:tblPr>
              <a:tblGrid>
                <a:gridCol w="2199175"/>
                <a:gridCol w="2989525"/>
              </a:tblGrid>
              <a:tr h="465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SCIENCE AND ENGINEERING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INDUSTIRY AND COMMERCIAL APPLICATIONS :</a:t>
                      </a:r>
                      <a:endParaRPr sz="1400" u="none" cap="none" strike="noStrike"/>
                    </a:p>
                  </a:txBody>
                  <a:tcPr marT="45725" marB="45725" marR="91450" marL="91450"/>
                </a:tc>
              </a:tr>
              <a:tr h="656725">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Atmosphere, Earth, Environment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Artificial intelligence and big data .</a:t>
                      </a:r>
                      <a:endParaRPr sz="1400" u="none" cap="none" strike="noStrike"/>
                    </a:p>
                  </a:txBody>
                  <a:tcPr marT="45725" marB="45725" marR="91450" marL="91450"/>
                </a:tc>
              </a:tr>
              <a:tr h="786850">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Bioscience- Biotechnology, Genetics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303030"/>
                        </a:buClr>
                        <a:buSzPts val="1400"/>
                        <a:buFont typeface="Oxygen"/>
                        <a:buNone/>
                      </a:pPr>
                      <a:r>
                        <a:rPr b="0" i="0" lang="en-US" sz="1400" u="none" cap="none" strike="noStrike">
                          <a:solidFill>
                            <a:srgbClr val="303030"/>
                          </a:solidFill>
                          <a:latin typeface="Oxygen"/>
                          <a:ea typeface="Oxygen"/>
                          <a:cs typeface="Oxygen"/>
                          <a:sym typeface="Oxygen"/>
                        </a:rPr>
                        <a:t>Medical imaging and diagnosis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656725">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Chemistry - Molecular Sciences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303030"/>
                        </a:buClr>
                        <a:buSzPts val="1400"/>
                        <a:buFont typeface="Oxygen"/>
                        <a:buNone/>
                      </a:pPr>
                      <a:r>
                        <a:rPr b="0" i="0" lang="en-US" sz="1400" u="none" cap="none" strike="noStrike">
                          <a:solidFill>
                            <a:srgbClr val="303030"/>
                          </a:solidFill>
                          <a:latin typeface="Oxygen"/>
                          <a:ea typeface="Oxygen"/>
                          <a:cs typeface="Oxygen"/>
                          <a:sym typeface="Oxygen"/>
                        </a:rPr>
                        <a:t>Oil exploration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964200">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Mechanical Engineering - from prosthetics to spacecraft</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303030"/>
                        </a:buClr>
                        <a:buSzPts val="1400"/>
                        <a:buFont typeface="Oxygen"/>
                        <a:buNone/>
                      </a:pPr>
                      <a:r>
                        <a:rPr b="0" i="0" lang="en-US" sz="1400" u="none" cap="none" strike="noStrike">
                          <a:solidFill>
                            <a:srgbClr val="303030"/>
                          </a:solidFill>
                          <a:latin typeface="Oxygen"/>
                          <a:ea typeface="Oxygen"/>
                          <a:cs typeface="Oxygen"/>
                          <a:sym typeface="Oxygen"/>
                        </a:rPr>
                        <a:t>Networked video and multi-media technologies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465625">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Defense- Weapons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303030"/>
                        </a:buClr>
                        <a:buSzPts val="1400"/>
                        <a:buFont typeface="Oxygen"/>
                        <a:buNone/>
                      </a:pPr>
                      <a:r>
                        <a:rPr b="0" i="0" lang="en-US" sz="1400" u="none" cap="none" strike="noStrike">
                          <a:solidFill>
                            <a:srgbClr val="303030"/>
                          </a:solidFill>
                          <a:latin typeface="Oxygen"/>
                          <a:ea typeface="Oxygen"/>
                          <a:cs typeface="Oxygen"/>
                          <a:sym typeface="Oxygen"/>
                        </a:rPr>
                        <a:t>Pharmaceutical design</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r h="964200">
                <a:tc>
                  <a:txBody>
                    <a:bodyPr/>
                    <a:lstStyle/>
                    <a:p>
                      <a:pPr indent="0" lvl="0" marL="0" marR="0" rtl="0" algn="l">
                        <a:lnSpc>
                          <a:spcPct val="100000"/>
                        </a:lnSpc>
                        <a:spcBef>
                          <a:spcPts val="0"/>
                        </a:spcBef>
                        <a:spcAft>
                          <a:spcPts val="0"/>
                        </a:spcAft>
                        <a:buClr>
                          <a:schemeClr val="dk1"/>
                        </a:buClr>
                        <a:buSzPts val="1400"/>
                        <a:buFont typeface="Oxygen"/>
                        <a:buNone/>
                      </a:pPr>
                      <a:r>
                        <a:rPr b="0" i="0" lang="en-US" sz="1400" u="none" cap="none" strike="noStrike">
                          <a:latin typeface="Oxygen"/>
                          <a:ea typeface="Oxygen"/>
                          <a:cs typeface="Oxygen"/>
                          <a:sym typeface="Oxygen"/>
                        </a:rPr>
                        <a:t>Electrical Engineering - Circuit Design, Microelectronics</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303030"/>
                        </a:buClr>
                        <a:buSzPts val="1400"/>
                        <a:buFont typeface="Oxygen"/>
                        <a:buNone/>
                      </a:pPr>
                      <a:r>
                        <a:rPr b="0" i="0" lang="en-US" sz="1400" u="none" cap="none" strike="noStrike">
                          <a:solidFill>
                            <a:srgbClr val="303030"/>
                          </a:solidFill>
                          <a:latin typeface="Oxygen"/>
                          <a:ea typeface="Oxygen"/>
                          <a:cs typeface="Oxygen"/>
                          <a:sym typeface="Oxygen"/>
                        </a:rPr>
                        <a:t>Advanced graphics and virtual reality, particularly in the entertainment industry .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tc>
              </a:tr>
            </a:tbl>
          </a:graphicData>
        </a:graphic>
      </p:graphicFrame>
      <p:pic>
        <p:nvPicPr>
          <p:cNvPr descr="Top 500 HPC Application Areas" id="343" name="Google Shape;343;ga93425ea33_3_277"/>
          <p:cNvPicPr preferRelativeResize="0"/>
          <p:nvPr/>
        </p:nvPicPr>
        <p:blipFill rotWithShape="1">
          <a:blip r:embed="rId5">
            <a:alphaModFix/>
          </a:blip>
          <a:srcRect b="0" l="0" r="0" t="0"/>
          <a:stretch/>
        </p:blipFill>
        <p:spPr>
          <a:xfrm>
            <a:off x="6696500" y="1595850"/>
            <a:ext cx="4851026" cy="4697150"/>
          </a:xfrm>
          <a:prstGeom prst="rect">
            <a:avLst/>
          </a:prstGeom>
          <a:noFill/>
          <a:ln>
            <a:noFill/>
          </a:ln>
        </p:spPr>
      </p:pic>
      <p:sp>
        <p:nvSpPr>
          <p:cNvPr id="344" name="Google Shape;344;ga93425ea33_3_277"/>
          <p:cNvSpPr txBox="1"/>
          <p:nvPr/>
        </p:nvSpPr>
        <p:spPr>
          <a:xfrm>
            <a:off x="8066400" y="6371600"/>
            <a:ext cx="24483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u="sng">
                <a:solidFill>
                  <a:schemeClr val="hlink"/>
                </a:solidFill>
                <a:latin typeface="Calibri"/>
                <a:ea typeface="Calibri"/>
                <a:cs typeface="Calibri"/>
                <a:sym typeface="Calibri"/>
                <a:hlinkClick r:id="rId6"/>
              </a:rPr>
              <a:t>Image Source</a:t>
            </a:r>
            <a:endParaRPr b="1">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8" name="Shape 348"/>
        <p:cNvGrpSpPr/>
        <p:nvPr/>
      </p:nvGrpSpPr>
      <p:grpSpPr>
        <a:xfrm>
          <a:off x="0" y="0"/>
          <a:ext cx="0" cy="0"/>
          <a:chOff x="0" y="0"/>
          <a:chExt cx="0" cy="0"/>
        </a:xfrm>
      </p:grpSpPr>
      <p:sp>
        <p:nvSpPr>
          <p:cNvPr id="349" name="Google Shape;349;ga93425ea33_3_212"/>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50" name="Google Shape;350;ga93425ea33_3_212"/>
          <p:cNvGrpSpPr/>
          <p:nvPr/>
        </p:nvGrpSpPr>
        <p:grpSpPr>
          <a:xfrm>
            <a:off x="82" y="1216597"/>
            <a:ext cx="731548" cy="673456"/>
            <a:chOff x="3940602" y="308034"/>
            <a:chExt cx="2116748" cy="3429000"/>
          </a:xfrm>
        </p:grpSpPr>
        <p:sp>
          <p:nvSpPr>
            <p:cNvPr id="351" name="Google Shape;351;ga93425ea33_3_212"/>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2" name="Google Shape;352;ga93425ea33_3_212"/>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a93425ea33_3_212"/>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54" name="Google Shape;354;ga93425ea33_3_212"/>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5" name="Google Shape;355;ga93425ea33_3_212"/>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Parallel Processing: Pros</a:t>
            </a:r>
            <a:endParaRPr/>
          </a:p>
        </p:txBody>
      </p:sp>
      <p:cxnSp>
        <p:nvCxnSpPr>
          <p:cNvPr id="356" name="Google Shape;356;ga93425ea33_3_212"/>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357" name="Google Shape;357;ga93425ea33_3_212"/>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grpSp>
        <p:nvGrpSpPr>
          <p:cNvPr id="358" name="Google Shape;358;ga93425ea33_3_212"/>
          <p:cNvGrpSpPr/>
          <p:nvPr/>
        </p:nvGrpSpPr>
        <p:grpSpPr>
          <a:xfrm>
            <a:off x="970375" y="2386878"/>
            <a:ext cx="9941399" cy="3559842"/>
            <a:chOff x="0" y="1478"/>
            <a:chExt cx="9941399" cy="3559842"/>
          </a:xfrm>
        </p:grpSpPr>
        <p:sp>
          <p:nvSpPr>
            <p:cNvPr id="359" name="Google Shape;359;ga93425ea33_3_212"/>
            <p:cNvSpPr/>
            <p:nvPr/>
          </p:nvSpPr>
          <p:spPr>
            <a:xfrm>
              <a:off x="0" y="1478"/>
              <a:ext cx="9941399" cy="749440"/>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a93425ea33_3_212"/>
            <p:cNvSpPr/>
            <p:nvPr/>
          </p:nvSpPr>
          <p:spPr>
            <a:xfrm>
              <a:off x="226705" y="170102"/>
              <a:ext cx="412192" cy="412192"/>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a93425ea33_3_212"/>
            <p:cNvSpPr/>
            <p:nvPr/>
          </p:nvSpPr>
          <p:spPr>
            <a:xfrm>
              <a:off x="865603" y="1478"/>
              <a:ext cx="9075796" cy="749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a93425ea33_3_212"/>
            <p:cNvSpPr txBox="1"/>
            <p:nvPr/>
          </p:nvSpPr>
          <p:spPr>
            <a:xfrm>
              <a:off x="865603" y="1478"/>
              <a:ext cx="9075796" cy="749440"/>
            </a:xfrm>
            <a:prstGeom prst="rect">
              <a:avLst/>
            </a:prstGeom>
            <a:noFill/>
            <a:ln>
              <a:noFill/>
            </a:ln>
          </p:spPr>
          <p:txBody>
            <a:bodyPr anchorCtr="0" anchor="ctr" bIns="79300" lIns="79300" spcFirstLastPara="1" rIns="79300" wrap="square" tIns="793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There are two major advantages to using this programming over concurrent programming:</a:t>
              </a:r>
              <a:endParaRPr b="0" i="0" sz="1600" u="none" cap="none" strike="noStrike">
                <a:solidFill>
                  <a:srgbClr val="000000"/>
                </a:solidFill>
                <a:latin typeface="Arial"/>
                <a:ea typeface="Arial"/>
                <a:cs typeface="Arial"/>
                <a:sym typeface="Arial"/>
              </a:endParaRPr>
            </a:p>
          </p:txBody>
        </p:sp>
        <p:sp>
          <p:nvSpPr>
            <p:cNvPr id="363" name="Google Shape;363;ga93425ea33_3_212"/>
            <p:cNvSpPr/>
            <p:nvPr/>
          </p:nvSpPr>
          <p:spPr>
            <a:xfrm>
              <a:off x="0" y="938279"/>
              <a:ext cx="9941399" cy="749440"/>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a93425ea33_3_212"/>
            <p:cNvSpPr/>
            <p:nvPr/>
          </p:nvSpPr>
          <p:spPr>
            <a:xfrm>
              <a:off x="226705" y="1106903"/>
              <a:ext cx="412192" cy="412192"/>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a93425ea33_3_212"/>
            <p:cNvSpPr/>
            <p:nvPr/>
          </p:nvSpPr>
          <p:spPr>
            <a:xfrm>
              <a:off x="865603" y="938279"/>
              <a:ext cx="9075796" cy="749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ga93425ea33_3_212"/>
            <p:cNvSpPr txBox="1"/>
            <p:nvPr/>
          </p:nvSpPr>
          <p:spPr>
            <a:xfrm>
              <a:off x="865603" y="938279"/>
              <a:ext cx="9075796" cy="749440"/>
            </a:xfrm>
            <a:prstGeom prst="rect">
              <a:avLst/>
            </a:prstGeom>
            <a:noFill/>
            <a:ln>
              <a:noFill/>
            </a:ln>
          </p:spPr>
          <p:txBody>
            <a:bodyPr anchorCtr="0" anchor="ctr" bIns="79300" lIns="79300" spcFirstLastPara="1" rIns="79300" wrap="square" tIns="793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One is that all processes are sped up when using parallel structures, increasing both the efficiency and resources used in order to achieve quick results.</a:t>
              </a:r>
              <a:endParaRPr b="0" i="0" sz="1600" u="none" cap="none" strike="noStrike">
                <a:solidFill>
                  <a:srgbClr val="000000"/>
                </a:solidFill>
                <a:latin typeface="Arial"/>
                <a:ea typeface="Arial"/>
                <a:cs typeface="Arial"/>
                <a:sym typeface="Arial"/>
              </a:endParaRPr>
            </a:p>
          </p:txBody>
        </p:sp>
        <p:sp>
          <p:nvSpPr>
            <p:cNvPr id="367" name="Google Shape;367;ga93425ea33_3_212"/>
            <p:cNvSpPr/>
            <p:nvPr/>
          </p:nvSpPr>
          <p:spPr>
            <a:xfrm>
              <a:off x="0" y="1875080"/>
              <a:ext cx="9941399" cy="749440"/>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a93425ea33_3_212"/>
            <p:cNvSpPr/>
            <p:nvPr/>
          </p:nvSpPr>
          <p:spPr>
            <a:xfrm>
              <a:off x="226705" y="2043704"/>
              <a:ext cx="412192" cy="412192"/>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ga93425ea33_3_212"/>
            <p:cNvSpPr/>
            <p:nvPr/>
          </p:nvSpPr>
          <p:spPr>
            <a:xfrm>
              <a:off x="865603" y="1875080"/>
              <a:ext cx="9075796" cy="749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a93425ea33_3_212"/>
            <p:cNvSpPr txBox="1"/>
            <p:nvPr/>
          </p:nvSpPr>
          <p:spPr>
            <a:xfrm>
              <a:off x="865603" y="1875080"/>
              <a:ext cx="9075796" cy="749440"/>
            </a:xfrm>
            <a:prstGeom prst="rect">
              <a:avLst/>
            </a:prstGeom>
            <a:noFill/>
            <a:ln>
              <a:noFill/>
            </a:ln>
          </p:spPr>
          <p:txBody>
            <a:bodyPr anchorCtr="0" anchor="ctr" bIns="79300" lIns="79300" spcFirstLastPara="1" rIns="79300" wrap="square" tIns="793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Another benefit is that parallel computing is more cost efficient than concurrent programming simply because it takes less time to get the same results.</a:t>
              </a:r>
              <a:endParaRPr b="0" i="0" sz="1600" u="none" cap="none" strike="noStrike">
                <a:solidFill>
                  <a:srgbClr val="000000"/>
                </a:solidFill>
                <a:latin typeface="Arial"/>
                <a:ea typeface="Arial"/>
                <a:cs typeface="Arial"/>
                <a:sym typeface="Arial"/>
              </a:endParaRPr>
            </a:p>
          </p:txBody>
        </p:sp>
        <p:sp>
          <p:nvSpPr>
            <p:cNvPr id="371" name="Google Shape;371;ga93425ea33_3_212"/>
            <p:cNvSpPr/>
            <p:nvPr/>
          </p:nvSpPr>
          <p:spPr>
            <a:xfrm>
              <a:off x="0" y="2811880"/>
              <a:ext cx="9941399" cy="749440"/>
            </a:xfrm>
            <a:prstGeom prst="roundRect">
              <a:avLst>
                <a:gd fmla="val 10000" name="adj"/>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ga93425ea33_3_212"/>
            <p:cNvSpPr/>
            <p:nvPr/>
          </p:nvSpPr>
          <p:spPr>
            <a:xfrm>
              <a:off x="226705" y="2980504"/>
              <a:ext cx="412192" cy="412192"/>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a93425ea33_3_212"/>
            <p:cNvSpPr/>
            <p:nvPr/>
          </p:nvSpPr>
          <p:spPr>
            <a:xfrm>
              <a:off x="865603" y="2811880"/>
              <a:ext cx="9075796" cy="7494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a93425ea33_3_212"/>
            <p:cNvSpPr txBox="1"/>
            <p:nvPr/>
          </p:nvSpPr>
          <p:spPr>
            <a:xfrm>
              <a:off x="865603" y="2811880"/>
              <a:ext cx="9075796" cy="749440"/>
            </a:xfrm>
            <a:prstGeom prst="rect">
              <a:avLst/>
            </a:prstGeom>
            <a:noFill/>
            <a:ln>
              <a:noFill/>
            </a:ln>
          </p:spPr>
          <p:txBody>
            <a:bodyPr anchorCtr="0" anchor="ctr" bIns="79300" lIns="79300" spcFirstLastPara="1" rIns="79300" wrap="square" tIns="79300">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This is incredibly important, as parallel processes are necessary for accumulating massive amounts of data into data sets that can be easy to process or for solving complicated problems.</a:t>
              </a:r>
              <a:endParaRPr b="0" i="0" sz="16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ga93425ea33_3_254"/>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80" name="Google Shape;380;ga93425ea33_3_254"/>
          <p:cNvGrpSpPr/>
          <p:nvPr/>
        </p:nvGrpSpPr>
        <p:grpSpPr>
          <a:xfrm>
            <a:off x="82" y="1216597"/>
            <a:ext cx="731548" cy="673456"/>
            <a:chOff x="3940602" y="308034"/>
            <a:chExt cx="2116748" cy="3429000"/>
          </a:xfrm>
        </p:grpSpPr>
        <p:sp>
          <p:nvSpPr>
            <p:cNvPr id="381" name="Google Shape;381;ga93425ea33_3_254"/>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2" name="Google Shape;382;ga93425ea33_3_254"/>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ga93425ea33_3_254"/>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84" name="Google Shape;384;ga93425ea33_3_254"/>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ga93425ea33_3_254"/>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Parallel Processing: Cons</a:t>
            </a:r>
            <a:endParaRPr/>
          </a:p>
        </p:txBody>
      </p:sp>
      <p:sp>
        <p:nvSpPr>
          <p:cNvPr id="386" name="Google Shape;386;ga93425ea33_3_254"/>
          <p:cNvSpPr txBox="1"/>
          <p:nvPr>
            <p:ph idx="1" type="body"/>
          </p:nvPr>
        </p:nvSpPr>
        <p:spPr>
          <a:xfrm>
            <a:off x="970375" y="2385399"/>
            <a:ext cx="9941400" cy="4037121"/>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000"/>
              <a:buChar char="•"/>
            </a:pPr>
            <a:r>
              <a:rPr lang="en-US" sz="2000"/>
              <a:t>The first is that it can be difficult to learn; programming that targets parallel architectures can be overwhelming at first, so it does take time to fully understand.</a:t>
            </a:r>
            <a:endParaRPr/>
          </a:p>
          <a:p>
            <a:pPr indent="-101600" lvl="0" marL="228600" rtl="0" algn="just">
              <a:lnSpc>
                <a:spcPct val="90000"/>
              </a:lnSpc>
              <a:spcBef>
                <a:spcPts val="0"/>
              </a:spcBef>
              <a:spcAft>
                <a:spcPts val="0"/>
              </a:spcAft>
              <a:buClr>
                <a:schemeClr val="dk1"/>
              </a:buClr>
              <a:buSzPts val="2000"/>
              <a:buNone/>
            </a:pPr>
            <a:r>
              <a:t/>
            </a:r>
            <a:endParaRPr sz="2000"/>
          </a:p>
          <a:p>
            <a:pPr indent="-228600" lvl="0" marL="228600" rtl="0" algn="just">
              <a:lnSpc>
                <a:spcPct val="90000"/>
              </a:lnSpc>
              <a:spcBef>
                <a:spcPts val="1000"/>
              </a:spcBef>
              <a:spcAft>
                <a:spcPts val="0"/>
              </a:spcAft>
              <a:buClr>
                <a:schemeClr val="dk1"/>
              </a:buClr>
              <a:buSzPts val="2000"/>
              <a:buChar char="•"/>
            </a:pPr>
            <a:r>
              <a:rPr lang="en-US" sz="2000"/>
              <a:t>Additional, code tweaking is not straightforward and must be modified for different target architectures to properly improve performance. </a:t>
            </a:r>
            <a:endParaRPr/>
          </a:p>
          <a:p>
            <a:pPr indent="-101600" lvl="0" marL="228600" rtl="0" algn="just">
              <a:lnSpc>
                <a:spcPct val="90000"/>
              </a:lnSpc>
              <a:spcBef>
                <a:spcPts val="1000"/>
              </a:spcBef>
              <a:spcAft>
                <a:spcPts val="0"/>
              </a:spcAft>
              <a:buClr>
                <a:schemeClr val="dk1"/>
              </a:buClr>
              <a:buSzPts val="2000"/>
              <a:buNone/>
            </a:pPr>
            <a:r>
              <a:t/>
            </a:r>
            <a:endParaRPr sz="2000"/>
          </a:p>
          <a:p>
            <a:pPr indent="-228600" lvl="0" marL="228600" rtl="0" algn="just">
              <a:lnSpc>
                <a:spcPct val="90000"/>
              </a:lnSpc>
              <a:spcBef>
                <a:spcPts val="1000"/>
              </a:spcBef>
              <a:spcAft>
                <a:spcPts val="0"/>
              </a:spcAft>
              <a:buClr>
                <a:schemeClr val="dk1"/>
              </a:buClr>
              <a:buSzPts val="2000"/>
              <a:buChar char="•"/>
            </a:pPr>
            <a:r>
              <a:rPr lang="en-US" sz="2000"/>
              <a:t>It’s also hard to estimate consistent results because communication of results can be problematic for certain architectures.</a:t>
            </a:r>
            <a:endParaRPr/>
          </a:p>
          <a:p>
            <a:pPr indent="-101600" lvl="0" marL="228600" rtl="0" algn="just">
              <a:lnSpc>
                <a:spcPct val="90000"/>
              </a:lnSpc>
              <a:spcBef>
                <a:spcPts val="1000"/>
              </a:spcBef>
              <a:spcAft>
                <a:spcPts val="0"/>
              </a:spcAft>
              <a:buClr>
                <a:schemeClr val="dk1"/>
              </a:buClr>
              <a:buSzPts val="2000"/>
              <a:buNone/>
            </a:pPr>
            <a:r>
              <a:t/>
            </a:r>
            <a:endParaRPr sz="2000"/>
          </a:p>
          <a:p>
            <a:pPr indent="-228600" lvl="0" marL="228600" rtl="0" algn="just">
              <a:lnSpc>
                <a:spcPct val="90000"/>
              </a:lnSpc>
              <a:spcBef>
                <a:spcPts val="1000"/>
              </a:spcBef>
              <a:spcAft>
                <a:spcPts val="0"/>
              </a:spcAft>
              <a:buSzPts val="2000"/>
              <a:buChar char="•"/>
            </a:pPr>
            <a:r>
              <a:rPr lang="en-US" sz="2000"/>
              <a:t>Finally, power consumption is a problem for those instituting a multitude of processors for various architectures; a variety of cooling technologies will be required in order cool the parallel clusters.</a:t>
            </a:r>
            <a:endParaRPr sz="2000"/>
          </a:p>
        </p:txBody>
      </p:sp>
      <p:cxnSp>
        <p:nvCxnSpPr>
          <p:cNvPr id="387" name="Google Shape;387;ga93425ea33_3_254"/>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388" name="Google Shape;388;ga93425ea33_3_254"/>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ga93425ea33_3_291"/>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94" name="Google Shape;394;ga93425ea33_3_291"/>
          <p:cNvGrpSpPr/>
          <p:nvPr/>
        </p:nvGrpSpPr>
        <p:grpSpPr>
          <a:xfrm>
            <a:off x="82" y="1216597"/>
            <a:ext cx="731548" cy="673456"/>
            <a:chOff x="3940602" y="308034"/>
            <a:chExt cx="2116748" cy="3429000"/>
          </a:xfrm>
        </p:grpSpPr>
        <p:sp>
          <p:nvSpPr>
            <p:cNvPr id="395" name="Google Shape;395;ga93425ea33_3_291"/>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ga93425ea33_3_291"/>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a93425ea33_3_291"/>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8" name="Google Shape;398;ga93425ea33_3_291"/>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ga93425ea33_3_291"/>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CPU, GPU &amp; TPU </a:t>
            </a:r>
            <a:endParaRPr/>
          </a:p>
        </p:txBody>
      </p:sp>
      <p:cxnSp>
        <p:nvCxnSpPr>
          <p:cNvPr id="400" name="Google Shape;400;ga93425ea33_3_291"/>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01" name="Google Shape;401;ga93425ea33_3_291"/>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grpSp>
        <p:nvGrpSpPr>
          <p:cNvPr id="402" name="Google Shape;402;ga93425ea33_3_291"/>
          <p:cNvGrpSpPr/>
          <p:nvPr/>
        </p:nvGrpSpPr>
        <p:grpSpPr>
          <a:xfrm>
            <a:off x="1249131" y="2790014"/>
            <a:ext cx="10349884" cy="3467426"/>
            <a:chOff x="278757" y="404615"/>
            <a:chExt cx="10349884" cy="3467426"/>
          </a:xfrm>
        </p:grpSpPr>
        <p:sp>
          <p:nvSpPr>
            <p:cNvPr id="403" name="Google Shape;403;ga93425ea33_3_291"/>
            <p:cNvSpPr/>
            <p:nvPr/>
          </p:nvSpPr>
          <p:spPr>
            <a:xfrm>
              <a:off x="278757" y="404615"/>
              <a:ext cx="1370197" cy="137019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a93425ea33_3_291"/>
            <p:cNvSpPr/>
            <p:nvPr/>
          </p:nvSpPr>
          <p:spPr>
            <a:xfrm>
              <a:off x="566498" y="692357"/>
              <a:ext cx="794714" cy="794714"/>
            </a:xfrm>
            <a:prstGeom prst="rect">
              <a:avLst/>
            </a:prstGeom>
            <a:blipFill rotWithShape="1">
              <a:blip r:embed="rId4">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a93425ea33_3_291"/>
            <p:cNvSpPr/>
            <p:nvPr/>
          </p:nvSpPr>
          <p:spPr>
            <a:xfrm>
              <a:off x="1942568" y="404615"/>
              <a:ext cx="3229751" cy="13701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a93425ea33_3_291"/>
            <p:cNvSpPr txBox="1"/>
            <p:nvPr/>
          </p:nvSpPr>
          <p:spPr>
            <a:xfrm>
              <a:off x="1942568" y="404615"/>
              <a:ext cx="3229751" cy="137019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While we know parallel programming can be done with CPU, GPU &amp; TPU but let’s first understand these terms when we are talking about parallel programming.</a:t>
              </a:r>
              <a:endParaRPr/>
            </a:p>
          </p:txBody>
        </p:sp>
        <p:sp>
          <p:nvSpPr>
            <p:cNvPr id="407" name="Google Shape;407;ga93425ea33_3_291"/>
            <p:cNvSpPr/>
            <p:nvPr/>
          </p:nvSpPr>
          <p:spPr>
            <a:xfrm>
              <a:off x="5735079" y="404615"/>
              <a:ext cx="1370197" cy="137019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a93425ea33_3_291"/>
            <p:cNvSpPr/>
            <p:nvPr/>
          </p:nvSpPr>
          <p:spPr>
            <a:xfrm>
              <a:off x="6022820" y="692357"/>
              <a:ext cx="794714" cy="794714"/>
            </a:xfrm>
            <a:prstGeom prst="rect">
              <a:avLst/>
            </a:prstGeom>
            <a:blipFill rotWithShape="1">
              <a:blip r:embed="rId5">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a93425ea33_3_291"/>
            <p:cNvSpPr/>
            <p:nvPr/>
          </p:nvSpPr>
          <p:spPr>
            <a:xfrm>
              <a:off x="7398890" y="404615"/>
              <a:ext cx="3229751" cy="13701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a93425ea33_3_291"/>
            <p:cNvSpPr txBox="1"/>
            <p:nvPr/>
          </p:nvSpPr>
          <p:spPr>
            <a:xfrm>
              <a:off x="7398890" y="404615"/>
              <a:ext cx="3229751" cy="137019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We all have been at a point where the performance hit a cap and started to experience various degrees of processing lag.</a:t>
              </a:r>
              <a:endParaRPr/>
            </a:p>
          </p:txBody>
        </p:sp>
        <p:sp>
          <p:nvSpPr>
            <p:cNvPr id="411" name="Google Shape;411;ga93425ea33_3_291"/>
            <p:cNvSpPr/>
            <p:nvPr/>
          </p:nvSpPr>
          <p:spPr>
            <a:xfrm>
              <a:off x="278757" y="2501844"/>
              <a:ext cx="1370197" cy="137019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a93425ea33_3_291"/>
            <p:cNvSpPr/>
            <p:nvPr/>
          </p:nvSpPr>
          <p:spPr>
            <a:xfrm>
              <a:off x="566498" y="2789586"/>
              <a:ext cx="794714" cy="794714"/>
            </a:xfrm>
            <a:prstGeom prst="rect">
              <a:avLst/>
            </a:prstGeom>
            <a:blipFill rotWithShape="1">
              <a:blip r:embed="rId6">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a93425ea33_3_291"/>
            <p:cNvSpPr/>
            <p:nvPr/>
          </p:nvSpPr>
          <p:spPr>
            <a:xfrm>
              <a:off x="1942568" y="2501844"/>
              <a:ext cx="3229751" cy="13701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a93425ea33_3_291"/>
            <p:cNvSpPr txBox="1"/>
            <p:nvPr/>
          </p:nvSpPr>
          <p:spPr>
            <a:xfrm>
              <a:off x="1942568" y="2501844"/>
              <a:ext cx="3229751" cy="137019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Tasks that used to take minutes with smaller training dataset now started taking hours together to train large dataset . </a:t>
              </a:r>
              <a:endParaRPr/>
            </a:p>
          </p:txBody>
        </p:sp>
        <p:sp>
          <p:nvSpPr>
            <p:cNvPr id="415" name="Google Shape;415;ga93425ea33_3_291"/>
            <p:cNvSpPr/>
            <p:nvPr/>
          </p:nvSpPr>
          <p:spPr>
            <a:xfrm>
              <a:off x="5735079" y="2501844"/>
              <a:ext cx="1370197" cy="1370197"/>
            </a:xfrm>
            <a:prstGeom prst="ellipse">
              <a:avLst/>
            </a:prstGeom>
            <a:solidFill>
              <a:srgbClr val="CCD3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a93425ea33_3_291"/>
            <p:cNvSpPr/>
            <p:nvPr/>
          </p:nvSpPr>
          <p:spPr>
            <a:xfrm>
              <a:off x="6022820" y="2789586"/>
              <a:ext cx="794714" cy="794714"/>
            </a:xfrm>
            <a:prstGeom prst="rect">
              <a:avLst/>
            </a:prstGeom>
            <a:blipFill rotWithShape="1">
              <a:blip r:embed="rId7">
                <a:alphaModFix/>
              </a:blip>
              <a:stretch>
                <a:fillRect b="0" l="0" r="0" t="0"/>
              </a:stretch>
            </a:blip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a93425ea33_3_291"/>
            <p:cNvSpPr/>
            <p:nvPr/>
          </p:nvSpPr>
          <p:spPr>
            <a:xfrm>
              <a:off x="7398890" y="2501844"/>
              <a:ext cx="3229751" cy="137019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a93425ea33_3_291"/>
            <p:cNvSpPr txBox="1"/>
            <p:nvPr/>
          </p:nvSpPr>
          <p:spPr>
            <a:xfrm>
              <a:off x="7398890" y="2501844"/>
              <a:ext cx="3229751" cy="1370197"/>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0000"/>
                  </a:solidFill>
                  <a:latin typeface="Arial"/>
                  <a:ea typeface="Arial"/>
                  <a:cs typeface="Arial"/>
                  <a:sym typeface="Arial"/>
                </a:rPr>
                <a:t>And to solve these issues We have to upgrade our hardware accordingly and for that purpose we need to understand the difference between different Processing Units.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2" name="Shape 422"/>
        <p:cNvGrpSpPr/>
        <p:nvPr/>
      </p:nvGrpSpPr>
      <p:grpSpPr>
        <a:xfrm>
          <a:off x="0" y="0"/>
          <a:ext cx="0" cy="0"/>
          <a:chOff x="0" y="0"/>
          <a:chExt cx="0" cy="0"/>
        </a:xfrm>
      </p:grpSpPr>
      <p:sp>
        <p:nvSpPr>
          <p:cNvPr id="423" name="Google Shape;423;ga93425ea33_3_320"/>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24" name="Google Shape;424;ga93425ea33_3_320"/>
          <p:cNvGrpSpPr/>
          <p:nvPr/>
        </p:nvGrpSpPr>
        <p:grpSpPr>
          <a:xfrm>
            <a:off x="82" y="1216597"/>
            <a:ext cx="731548" cy="673456"/>
            <a:chOff x="3940602" y="308034"/>
            <a:chExt cx="2116748" cy="3429000"/>
          </a:xfrm>
        </p:grpSpPr>
        <p:sp>
          <p:nvSpPr>
            <p:cNvPr id="425" name="Google Shape;425;ga93425ea33_3_320"/>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ga93425ea33_3_320"/>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ga93425ea33_3_320"/>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28" name="Google Shape;428;ga93425ea33_3_320"/>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a93425ea33_3_320"/>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CPU(</a:t>
            </a:r>
            <a:r>
              <a:rPr lang="en-US" sz="5400">
                <a:latin typeface="Georgia"/>
                <a:ea typeface="Georgia"/>
                <a:cs typeface="Georgia"/>
                <a:sym typeface="Georgia"/>
              </a:rPr>
              <a:t>Central Processing Unit</a:t>
            </a:r>
            <a:r>
              <a:rPr lang="en-US" sz="4320">
                <a:latin typeface="Georgia"/>
                <a:ea typeface="Georgia"/>
                <a:cs typeface="Georgia"/>
                <a:sym typeface="Georgia"/>
              </a:rPr>
              <a:t>)</a:t>
            </a:r>
            <a:endParaRPr/>
          </a:p>
        </p:txBody>
      </p:sp>
      <p:sp>
        <p:nvSpPr>
          <p:cNvPr id="430" name="Google Shape;430;ga93425ea33_3_320"/>
          <p:cNvSpPr txBox="1"/>
          <p:nvPr>
            <p:ph idx="1" type="body"/>
          </p:nvPr>
        </p:nvSpPr>
        <p:spPr>
          <a:xfrm>
            <a:off x="535779" y="2222075"/>
            <a:ext cx="10269600" cy="4040809"/>
          </a:xfrm>
          <a:prstGeom prst="rect">
            <a:avLst/>
          </a:prstGeom>
          <a:noFill/>
          <a:ln>
            <a:noFill/>
          </a:ln>
        </p:spPr>
        <p:txBody>
          <a:bodyPr anchorCtr="0" anchor="ctr" bIns="45700" lIns="91425" spcFirstLastPara="1" rIns="91425" wrap="square" tIns="45700">
            <a:noAutofit/>
          </a:bodyPr>
          <a:lstStyle/>
          <a:p>
            <a:pPr indent="0" lvl="0" marL="228600" rtl="0" algn="l">
              <a:lnSpc>
                <a:spcPct val="90000"/>
              </a:lnSpc>
              <a:spcBef>
                <a:spcPts val="0"/>
              </a:spcBef>
              <a:spcAft>
                <a:spcPts val="0"/>
              </a:spcAft>
              <a:buSzPts val="1800"/>
              <a:buNone/>
            </a:pPr>
            <a:r>
              <a:t/>
            </a:r>
            <a:endParaRPr sz="2000"/>
          </a:p>
          <a:p>
            <a:pPr indent="0" lvl="0" marL="228600" rtl="0" algn="l">
              <a:lnSpc>
                <a:spcPct val="90000"/>
              </a:lnSpc>
              <a:spcBef>
                <a:spcPts val="0"/>
              </a:spcBef>
              <a:spcAft>
                <a:spcPts val="0"/>
              </a:spcAft>
              <a:buSzPts val="1800"/>
              <a:buNone/>
            </a:pPr>
            <a:r>
              <a:t/>
            </a:r>
            <a:endParaRPr sz="2000"/>
          </a:p>
          <a:p>
            <a:pPr indent="-228600" lvl="0" marL="228600" rtl="0" algn="l">
              <a:lnSpc>
                <a:spcPct val="90000"/>
              </a:lnSpc>
              <a:spcBef>
                <a:spcPts val="0"/>
              </a:spcBef>
              <a:spcAft>
                <a:spcPts val="0"/>
              </a:spcAft>
              <a:buSzPts val="2000"/>
              <a:buFont typeface="Calibri"/>
              <a:buChar char="•"/>
            </a:pPr>
            <a:r>
              <a:rPr lang="en-US" sz="2000"/>
              <a:t>It takes instructional inputs from the computer's RAM,decodes &amp; processes the action before delivering an output.</a:t>
            </a:r>
            <a:endParaRPr/>
          </a:p>
          <a:p>
            <a:pPr indent="-101600" lvl="0" marL="228600" rtl="0" algn="l">
              <a:lnSpc>
                <a:spcPct val="90000"/>
              </a:lnSpc>
              <a:spcBef>
                <a:spcPts val="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Font typeface="Calibri"/>
              <a:buChar char="•"/>
            </a:pPr>
            <a:r>
              <a:rPr lang="en-US" sz="2000"/>
              <a:t>CPU is used for general purpose programming.</a:t>
            </a:r>
            <a:endParaRPr/>
          </a:p>
          <a:p>
            <a:pPr indent="-101600" lvl="0" marL="228600" rtl="0" algn="l">
              <a:lnSpc>
                <a:spcPct val="90000"/>
              </a:lnSpc>
              <a:spcBef>
                <a:spcPts val="100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Font typeface="Calibri"/>
              <a:buChar char="•"/>
            </a:pPr>
            <a:r>
              <a:rPr lang="en-US" sz="2000"/>
              <a:t>A processor designed to solve every computational problem in general fashion.</a:t>
            </a:r>
            <a:endParaRPr/>
          </a:p>
          <a:p>
            <a:pPr indent="-101600" lvl="0" marL="228600" rtl="0" algn="l">
              <a:lnSpc>
                <a:spcPct val="90000"/>
              </a:lnSpc>
              <a:spcBef>
                <a:spcPts val="1000"/>
              </a:spcBef>
              <a:spcAft>
                <a:spcPts val="0"/>
              </a:spcAft>
              <a:buSzPts val="2000"/>
              <a:buFont typeface="Calibri"/>
              <a:buNone/>
            </a:pPr>
            <a:r>
              <a:t/>
            </a:r>
            <a:endParaRPr sz="2000"/>
          </a:p>
          <a:p>
            <a:pPr indent="-228600" lvl="0" marL="228600" rtl="0" algn="l">
              <a:lnSpc>
                <a:spcPct val="90000"/>
              </a:lnSpc>
              <a:spcBef>
                <a:spcPts val="1000"/>
              </a:spcBef>
              <a:spcAft>
                <a:spcPts val="0"/>
              </a:spcAft>
              <a:buSzPts val="2000"/>
              <a:buChar char="•"/>
            </a:pPr>
            <a:r>
              <a:rPr lang="en-US" sz="2000"/>
              <a:t>The Memory and Cache are designed to be optimal for any general programming problem and can handle different programming languages like(C,Java,Python).</a:t>
            </a:r>
            <a:endParaRPr/>
          </a:p>
          <a:p>
            <a:pPr indent="-101600" lvl="0" marL="228600" rtl="0" algn="l">
              <a:lnSpc>
                <a:spcPct val="90000"/>
              </a:lnSpc>
              <a:spcBef>
                <a:spcPts val="1000"/>
              </a:spcBef>
              <a:spcAft>
                <a:spcPts val="0"/>
              </a:spcAft>
              <a:buSzPts val="2000"/>
              <a:buNone/>
            </a:pPr>
            <a:r>
              <a:t/>
            </a:r>
            <a:endParaRPr sz="2000"/>
          </a:p>
        </p:txBody>
      </p:sp>
      <p:cxnSp>
        <p:nvCxnSpPr>
          <p:cNvPr id="431" name="Google Shape;431;ga93425ea33_3_320"/>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32" name="Google Shape;432;ga93425ea33_3_320"/>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ga93425ea33_3_345"/>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38" name="Google Shape;438;ga93425ea33_3_345"/>
          <p:cNvGrpSpPr/>
          <p:nvPr/>
        </p:nvGrpSpPr>
        <p:grpSpPr>
          <a:xfrm>
            <a:off x="82" y="1216597"/>
            <a:ext cx="731548" cy="673456"/>
            <a:chOff x="3940602" y="308034"/>
            <a:chExt cx="2116748" cy="3429000"/>
          </a:xfrm>
        </p:grpSpPr>
        <p:sp>
          <p:nvSpPr>
            <p:cNvPr id="439" name="Google Shape;439;ga93425ea33_3_345"/>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0" name="Google Shape;440;ga93425ea33_3_345"/>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1" name="Google Shape;441;ga93425ea33_3_345"/>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42" name="Google Shape;442;ga93425ea33_3_345"/>
          <p:cNvSpPr/>
          <p:nvPr/>
        </p:nvSpPr>
        <p:spPr>
          <a:xfrm>
            <a:off x="642300" y="597625"/>
            <a:ext cx="10907400" cy="10929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3" name="Google Shape;443;ga93425ea33_3_345"/>
          <p:cNvSpPr txBox="1"/>
          <p:nvPr>
            <p:ph type="title"/>
          </p:nvPr>
        </p:nvSpPr>
        <p:spPr>
          <a:xfrm>
            <a:off x="1045806" y="7281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CPU(</a:t>
            </a:r>
            <a:r>
              <a:rPr lang="en-US" sz="5400">
                <a:latin typeface="Georgia"/>
                <a:ea typeface="Georgia"/>
                <a:cs typeface="Georgia"/>
                <a:sym typeface="Georgia"/>
              </a:rPr>
              <a:t>Central Processing Unit</a:t>
            </a:r>
            <a:r>
              <a:rPr lang="en-US" sz="4320">
                <a:latin typeface="Georgia"/>
                <a:ea typeface="Georgia"/>
                <a:cs typeface="Georgia"/>
                <a:sym typeface="Georgia"/>
              </a:rPr>
              <a:t>)</a:t>
            </a:r>
            <a:endParaRPr/>
          </a:p>
        </p:txBody>
      </p:sp>
      <p:sp>
        <p:nvSpPr>
          <p:cNvPr id="444" name="Google Shape;444;ga93425ea33_3_345"/>
          <p:cNvSpPr txBox="1"/>
          <p:nvPr>
            <p:ph idx="1" type="body"/>
          </p:nvPr>
        </p:nvSpPr>
        <p:spPr>
          <a:xfrm>
            <a:off x="642300" y="2003250"/>
            <a:ext cx="6612900" cy="4259400"/>
          </a:xfrm>
          <a:prstGeom prst="rect">
            <a:avLst/>
          </a:prstGeom>
          <a:noFill/>
          <a:ln>
            <a:noFill/>
          </a:ln>
        </p:spPr>
        <p:txBody>
          <a:bodyPr anchorCtr="0" anchor="ctr" bIns="45700" lIns="91425" spcFirstLastPara="1" rIns="91425" wrap="square" tIns="45700">
            <a:noAutofit/>
          </a:bodyPr>
          <a:lstStyle/>
          <a:p>
            <a:pPr indent="-355600" lvl="0" marL="457200" rtl="0" algn="l">
              <a:lnSpc>
                <a:spcPct val="90000"/>
              </a:lnSpc>
              <a:spcBef>
                <a:spcPts val="0"/>
              </a:spcBef>
              <a:spcAft>
                <a:spcPts val="0"/>
              </a:spcAft>
              <a:buSzPts val="2000"/>
              <a:buChar char="●"/>
            </a:pPr>
            <a:r>
              <a:rPr lang="en-US" sz="2000"/>
              <a:t>For example, let’s take the instance of intel core I7. It has several features such as:</a:t>
            </a:r>
            <a:endParaRPr sz="2000"/>
          </a:p>
          <a:p>
            <a:pPr indent="0" lvl="0" marL="457200" rtl="0" algn="l">
              <a:lnSpc>
                <a:spcPct val="90000"/>
              </a:lnSpc>
              <a:spcBef>
                <a:spcPts val="0"/>
              </a:spcBef>
              <a:spcAft>
                <a:spcPts val="0"/>
              </a:spcAft>
              <a:buSzPts val="1800"/>
              <a:buNone/>
            </a:pPr>
            <a:r>
              <a:t/>
            </a:r>
            <a:endParaRPr sz="2000"/>
          </a:p>
          <a:p>
            <a:pPr indent="-355600" lvl="0" marL="457200" rtl="0" algn="l">
              <a:lnSpc>
                <a:spcPct val="90000"/>
              </a:lnSpc>
              <a:spcBef>
                <a:spcPts val="0"/>
              </a:spcBef>
              <a:spcAft>
                <a:spcPts val="0"/>
              </a:spcAft>
              <a:buSzPts val="2000"/>
              <a:buChar char="●"/>
            </a:pPr>
            <a:r>
              <a:rPr lang="en-US" sz="2000"/>
              <a:t>Four independent CPU cores.</a:t>
            </a:r>
            <a:endParaRPr sz="2000"/>
          </a:p>
          <a:p>
            <a:pPr indent="0" lvl="0" marL="457200" rtl="0" algn="l">
              <a:lnSpc>
                <a:spcPct val="90000"/>
              </a:lnSpc>
              <a:spcBef>
                <a:spcPts val="0"/>
              </a:spcBef>
              <a:spcAft>
                <a:spcPts val="0"/>
              </a:spcAft>
              <a:buSzPts val="1800"/>
              <a:buNone/>
            </a:pPr>
            <a:r>
              <a:t/>
            </a:r>
            <a:endParaRPr sz="2000"/>
          </a:p>
          <a:p>
            <a:pPr indent="-355600" lvl="0" marL="457200" rtl="0" algn="l">
              <a:lnSpc>
                <a:spcPct val="90000"/>
              </a:lnSpc>
              <a:spcBef>
                <a:spcPts val="0"/>
              </a:spcBef>
              <a:spcAft>
                <a:spcPts val="0"/>
              </a:spcAft>
              <a:buSzPts val="2000"/>
              <a:buChar char="●"/>
            </a:pPr>
            <a:r>
              <a:rPr lang="en-US" sz="2000"/>
              <a:t>Two way multi threading per CPU core.</a:t>
            </a:r>
            <a:endParaRPr sz="2000"/>
          </a:p>
          <a:p>
            <a:pPr indent="0" lvl="0" marL="457200" rtl="0" algn="l">
              <a:lnSpc>
                <a:spcPct val="90000"/>
              </a:lnSpc>
              <a:spcBef>
                <a:spcPts val="0"/>
              </a:spcBef>
              <a:spcAft>
                <a:spcPts val="0"/>
              </a:spcAft>
              <a:buSzPts val="1800"/>
              <a:buNone/>
            </a:pPr>
            <a:r>
              <a:t/>
            </a:r>
            <a:endParaRPr sz="2000"/>
          </a:p>
          <a:p>
            <a:pPr indent="-355600" lvl="0" marL="457200" rtl="0" algn="l">
              <a:lnSpc>
                <a:spcPct val="90000"/>
              </a:lnSpc>
              <a:spcBef>
                <a:spcPts val="1000"/>
              </a:spcBef>
              <a:spcAft>
                <a:spcPts val="0"/>
              </a:spcAft>
              <a:buSzPts val="2000"/>
              <a:buChar char="●"/>
            </a:pPr>
            <a:r>
              <a:rPr lang="en-US" sz="2000"/>
              <a:t>Integrated L1, L2 &amp; L3 caches.</a:t>
            </a:r>
            <a:endParaRPr sz="2000"/>
          </a:p>
          <a:p>
            <a:pPr indent="0" lvl="0" marL="457200" rtl="0" algn="l">
              <a:lnSpc>
                <a:spcPct val="90000"/>
              </a:lnSpc>
              <a:spcBef>
                <a:spcPts val="1000"/>
              </a:spcBef>
              <a:spcAft>
                <a:spcPts val="0"/>
              </a:spcAft>
              <a:buSzPts val="1800"/>
              <a:buNone/>
            </a:pPr>
            <a:r>
              <a:t/>
            </a:r>
            <a:endParaRPr sz="2000"/>
          </a:p>
          <a:p>
            <a:pPr indent="-355600" lvl="0" marL="457200" rtl="0" algn="l">
              <a:lnSpc>
                <a:spcPct val="90000"/>
              </a:lnSpc>
              <a:spcBef>
                <a:spcPts val="1000"/>
              </a:spcBef>
              <a:spcAft>
                <a:spcPts val="0"/>
              </a:spcAft>
              <a:buSzPts val="2000"/>
              <a:buChar char="●"/>
            </a:pPr>
            <a:r>
              <a:rPr lang="en-US" sz="2000"/>
              <a:t>The intel core I7 processor achieves the high performance through its multiple cores &amp; simultaneous multi threading</a:t>
            </a:r>
            <a:endParaRPr sz="2000"/>
          </a:p>
        </p:txBody>
      </p:sp>
      <p:cxnSp>
        <p:nvCxnSpPr>
          <p:cNvPr id="445" name="Google Shape;445;ga93425ea33_3_345"/>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46" name="Google Shape;446;ga93425ea33_3_345"/>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447" name="Google Shape;447;ga93425ea33_3_345"/>
          <p:cNvPicPr preferRelativeResize="0"/>
          <p:nvPr/>
        </p:nvPicPr>
        <p:blipFill rotWithShape="1">
          <a:blip r:embed="rId4">
            <a:alphaModFix/>
          </a:blip>
          <a:srcRect b="0" l="0" r="0" t="0"/>
          <a:stretch/>
        </p:blipFill>
        <p:spPr>
          <a:xfrm>
            <a:off x="7182850" y="2680800"/>
            <a:ext cx="4817425" cy="2751450"/>
          </a:xfrm>
          <a:prstGeom prst="rect">
            <a:avLst/>
          </a:prstGeom>
          <a:noFill/>
          <a:ln>
            <a:noFill/>
          </a:ln>
          <a:effectLst>
            <a:outerShdw blurRad="76200" kx="1200000" rotWithShape="0" algn="br" sy="23000">
              <a:srgbClr val="000000">
                <a:alpha val="20000"/>
              </a:srgbClr>
            </a:outerShdw>
          </a:effectLst>
        </p:spPr>
      </p:pic>
      <p:sp>
        <p:nvSpPr>
          <p:cNvPr id="448" name="Google Shape;448;ga93425ea33_3_345"/>
          <p:cNvSpPr txBox="1"/>
          <p:nvPr/>
        </p:nvSpPr>
        <p:spPr>
          <a:xfrm>
            <a:off x="7994975" y="5540550"/>
            <a:ext cx="3753900" cy="5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2000" u="none" cap="none" strike="noStrike">
                <a:solidFill>
                  <a:srgbClr val="000000"/>
                </a:solidFill>
                <a:latin typeface="Calibri"/>
                <a:ea typeface="Calibri"/>
                <a:cs typeface="Calibri"/>
                <a:sym typeface="Calibri"/>
              </a:rPr>
              <a:t> </a:t>
            </a:r>
            <a:r>
              <a:rPr b="0" i="0" lang="en-US" sz="2000" u="sng" cap="none" strike="noStrike">
                <a:solidFill>
                  <a:schemeClr val="hlink"/>
                </a:solidFill>
                <a:latin typeface="Calibri"/>
                <a:ea typeface="Calibri"/>
                <a:cs typeface="Calibri"/>
                <a:sym typeface="Calibri"/>
                <a:hlinkClick r:id="rId5"/>
              </a:rPr>
              <a:t>  Image Source</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2" name="Shape 452"/>
        <p:cNvGrpSpPr/>
        <p:nvPr/>
      </p:nvGrpSpPr>
      <p:grpSpPr>
        <a:xfrm>
          <a:off x="0" y="0"/>
          <a:ext cx="0" cy="0"/>
          <a:chOff x="0" y="0"/>
          <a:chExt cx="0" cy="0"/>
        </a:xfrm>
      </p:grpSpPr>
      <p:sp>
        <p:nvSpPr>
          <p:cNvPr id="453" name="Google Shape;453;ga93425ea33_3_360"/>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54" name="Google Shape;454;ga93425ea33_3_360"/>
          <p:cNvGrpSpPr/>
          <p:nvPr/>
        </p:nvGrpSpPr>
        <p:grpSpPr>
          <a:xfrm>
            <a:off x="82" y="1216597"/>
            <a:ext cx="731548" cy="673456"/>
            <a:chOff x="3940602" y="308034"/>
            <a:chExt cx="2116748" cy="3429000"/>
          </a:xfrm>
        </p:grpSpPr>
        <p:sp>
          <p:nvSpPr>
            <p:cNvPr id="455" name="Google Shape;455;ga93425ea33_3_360"/>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6" name="Google Shape;456;ga93425ea33_3_360"/>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7" name="Google Shape;457;ga93425ea33_3_360"/>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58" name="Google Shape;458;ga93425ea33_3_360"/>
          <p:cNvSpPr/>
          <p:nvPr/>
        </p:nvSpPr>
        <p:spPr>
          <a:xfrm>
            <a:off x="642300" y="597625"/>
            <a:ext cx="10907400" cy="10929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9" name="Google Shape;459;ga93425ea33_3_360"/>
          <p:cNvSpPr txBox="1"/>
          <p:nvPr>
            <p:ph type="title"/>
          </p:nvPr>
        </p:nvSpPr>
        <p:spPr>
          <a:xfrm>
            <a:off x="1045806" y="7281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GPU(</a:t>
            </a:r>
            <a:r>
              <a:rPr lang="en-US" sz="5400">
                <a:latin typeface="Georgia"/>
                <a:ea typeface="Georgia"/>
                <a:cs typeface="Georgia"/>
                <a:sym typeface="Georgia"/>
              </a:rPr>
              <a:t>Graphics Processing Unit</a:t>
            </a:r>
            <a:r>
              <a:rPr lang="en-US" sz="4320">
                <a:latin typeface="Georgia"/>
                <a:ea typeface="Georgia"/>
                <a:cs typeface="Georgia"/>
                <a:sym typeface="Georgia"/>
              </a:rPr>
              <a:t>)</a:t>
            </a:r>
            <a:endParaRPr/>
          </a:p>
        </p:txBody>
      </p:sp>
      <p:sp>
        <p:nvSpPr>
          <p:cNvPr id="460" name="Google Shape;460;ga93425ea33_3_360"/>
          <p:cNvSpPr txBox="1"/>
          <p:nvPr>
            <p:ph idx="1" type="body"/>
          </p:nvPr>
        </p:nvSpPr>
        <p:spPr>
          <a:xfrm>
            <a:off x="642300" y="2095039"/>
            <a:ext cx="10745700" cy="4438212"/>
          </a:xfrm>
          <a:prstGeom prst="rect">
            <a:avLst/>
          </a:prstGeom>
          <a:noFill/>
          <a:ln>
            <a:noFill/>
          </a:ln>
        </p:spPr>
        <p:txBody>
          <a:bodyPr anchorCtr="0" anchor="ctr" bIns="45700" lIns="91425" spcFirstLastPara="1" rIns="91425" wrap="square" tIns="45700">
            <a:noAutofit/>
          </a:bodyPr>
          <a:lstStyle/>
          <a:p>
            <a:pPr indent="0" lvl="0" marL="457200" rtl="0" algn="l">
              <a:lnSpc>
                <a:spcPct val="90000"/>
              </a:lnSpc>
              <a:spcBef>
                <a:spcPts val="100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Graphical processing Unit is familiar name to many gamers.</a:t>
            </a:r>
            <a:endParaRPr/>
          </a:p>
          <a:p>
            <a:pPr indent="-101600" lvl="0" marL="228600" marR="0" rtl="0" algn="l">
              <a:lnSpc>
                <a:spcPct val="90000"/>
              </a:lnSpc>
              <a:spcBef>
                <a:spcPts val="0"/>
              </a:spcBef>
              <a:spcAft>
                <a:spcPts val="0"/>
              </a:spcAft>
              <a:buSzPts val="2000"/>
              <a:buFont typeface="Calibri"/>
              <a:buNone/>
            </a:pPr>
            <a:r>
              <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Initially designed mainly as dedicated graphical rendering workhorses of computer games .</a:t>
            </a:r>
            <a:endParaRPr/>
          </a:p>
          <a:p>
            <a:pPr indent="-101600" lvl="0" marL="228600" marR="0" rtl="0" algn="l">
              <a:lnSpc>
                <a:spcPct val="90000"/>
              </a:lnSpc>
              <a:spcBef>
                <a:spcPts val="0"/>
              </a:spcBef>
              <a:spcAft>
                <a:spcPts val="0"/>
              </a:spcAft>
              <a:buSzPts val="2000"/>
              <a:buFont typeface="Calibri"/>
              <a:buNone/>
            </a:pPr>
            <a:r>
              <a:t/>
            </a:r>
            <a:endParaRPr sz="2000"/>
          </a:p>
          <a:p>
            <a:pPr indent="-101600" lvl="0" marL="228600" marR="0" rtl="0" algn="l">
              <a:lnSpc>
                <a:spcPct val="90000"/>
              </a:lnSpc>
              <a:spcBef>
                <a:spcPts val="0"/>
              </a:spcBef>
              <a:spcAft>
                <a:spcPts val="0"/>
              </a:spcAft>
              <a:buSzPts val="2000"/>
              <a:buFont typeface="Calibri"/>
              <a:buNone/>
            </a:pPr>
            <a:r>
              <a:t/>
            </a:r>
            <a:endParaRPr sz="2000"/>
          </a:p>
          <a:p>
            <a:pPr indent="-228600" lvl="0" marL="228600" marR="0" rtl="0" algn="l">
              <a:lnSpc>
                <a:spcPct val="90000"/>
              </a:lnSpc>
              <a:spcBef>
                <a:spcPts val="0"/>
              </a:spcBef>
              <a:spcAft>
                <a:spcPts val="0"/>
              </a:spcAft>
              <a:buSzPts val="2000"/>
              <a:buFont typeface="Calibri"/>
              <a:buChar char="•"/>
            </a:pPr>
            <a:r>
              <a:rPr lang="en-US" sz="2000"/>
              <a:t>GPUs were later enhanced to accelerate others like photo/video editing, animation, research and other analytical software, which need to plot graphical results with a huge amount of data.</a:t>
            </a:r>
            <a:endParaRPr/>
          </a:p>
          <a:p>
            <a:pPr indent="-101600" lvl="0" marL="228600" marR="0" rtl="0" algn="l">
              <a:lnSpc>
                <a:spcPct val="90000"/>
              </a:lnSpc>
              <a:spcBef>
                <a:spcPts val="0"/>
              </a:spcBef>
              <a:spcAft>
                <a:spcPts val="0"/>
              </a:spcAft>
              <a:buSzPts val="2000"/>
              <a:buFont typeface="Calibri"/>
              <a:buNone/>
            </a:pPr>
            <a:r>
              <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As a general rule, GPUs are a safer bet for fast machine learning because, at its heart, data science model training is composed of simple matrix math calculations .</a:t>
            </a:r>
            <a:endParaRPr/>
          </a:p>
          <a:p>
            <a:pPr indent="-101600" lvl="0" marL="228600" marR="0" rtl="0" algn="l">
              <a:lnSpc>
                <a:spcPct val="90000"/>
              </a:lnSpc>
              <a:spcBef>
                <a:spcPts val="0"/>
              </a:spcBef>
              <a:spcAft>
                <a:spcPts val="0"/>
              </a:spcAft>
              <a:buSzPts val="2000"/>
              <a:buFont typeface="Calibri"/>
              <a:buNone/>
            </a:pPr>
            <a:r>
              <a:t/>
            </a:r>
            <a:endParaRPr sz="2000"/>
          </a:p>
          <a:p>
            <a:pPr indent="0" lvl="0" marL="0" marR="0" rtl="0" algn="l">
              <a:lnSpc>
                <a:spcPct val="90000"/>
              </a:lnSpc>
              <a:spcBef>
                <a:spcPts val="0"/>
              </a:spcBef>
              <a:spcAft>
                <a:spcPts val="0"/>
              </a:spcAft>
              <a:buSzPts val="2000"/>
              <a:buNone/>
            </a:pPr>
            <a:r>
              <a:t/>
            </a:r>
            <a:endParaRPr sz="2000"/>
          </a:p>
        </p:txBody>
      </p:sp>
      <p:cxnSp>
        <p:nvCxnSpPr>
          <p:cNvPr id="461" name="Google Shape;461;ga93425ea33_3_360"/>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62" name="Google Shape;462;ga93425ea33_3_360"/>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ga93425ea33_3_373"/>
          <p:cNvSpPr txBox="1"/>
          <p:nvPr>
            <p:ph idx="1" type="body"/>
          </p:nvPr>
        </p:nvSpPr>
        <p:spPr>
          <a:xfrm>
            <a:off x="359825" y="1808575"/>
            <a:ext cx="7396200" cy="43512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SzPts val="2000"/>
              <a:buChar char="•"/>
            </a:pPr>
            <a:r>
              <a:rPr lang="en-US" sz="2000"/>
              <a:t> Use many cores &amp; run them in parallel (shown in this figure).</a:t>
            </a:r>
            <a:endParaRPr sz="2000"/>
          </a:p>
          <a:p>
            <a:pPr indent="0" lvl="0" marL="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Char char="•"/>
            </a:pPr>
            <a:r>
              <a:rPr lang="en-US" sz="2000"/>
              <a:t>GPU shares instruction stream across many fragments.</a:t>
            </a:r>
            <a:endParaRPr sz="2000"/>
          </a:p>
          <a:p>
            <a:pPr indent="0" lvl="0" marL="457200" marR="0" rtl="0" algn="l">
              <a:lnSpc>
                <a:spcPct val="90000"/>
              </a:lnSpc>
              <a:spcBef>
                <a:spcPts val="0"/>
              </a:spcBef>
              <a:spcAft>
                <a:spcPts val="0"/>
              </a:spcAft>
              <a:buNone/>
            </a:pPr>
            <a:r>
              <a:t/>
            </a:r>
            <a:endParaRPr sz="2000"/>
          </a:p>
          <a:p>
            <a:pPr indent="-228600" lvl="0" marL="228600" marR="0" rtl="0" algn="l">
              <a:lnSpc>
                <a:spcPct val="90000"/>
              </a:lnSpc>
              <a:spcBef>
                <a:spcPts val="0"/>
              </a:spcBef>
              <a:spcAft>
                <a:spcPts val="0"/>
              </a:spcAft>
              <a:buSzPts val="2000"/>
              <a:buChar char="•"/>
            </a:pPr>
            <a:r>
              <a:rPr lang="en-US" sz="2000"/>
              <a:t>Interleave processing of many fragments on a single core.</a:t>
            </a:r>
            <a:endParaRPr sz="2000"/>
          </a:p>
          <a:p>
            <a:pPr indent="0" lvl="0" marL="0" marR="0" rtl="0" algn="l">
              <a:lnSpc>
                <a:spcPct val="90000"/>
              </a:lnSpc>
              <a:spcBef>
                <a:spcPts val="0"/>
              </a:spcBef>
              <a:spcAft>
                <a:spcPts val="0"/>
              </a:spcAft>
              <a:buNone/>
            </a:pPr>
            <a:r>
              <a:t/>
            </a:r>
            <a:endParaRPr sz="2000"/>
          </a:p>
          <a:p>
            <a:pPr indent="-228600" lvl="0" marL="228600" marR="0" rtl="0" algn="l">
              <a:lnSpc>
                <a:spcPct val="90000"/>
              </a:lnSpc>
              <a:spcBef>
                <a:spcPts val="0"/>
              </a:spcBef>
              <a:spcAft>
                <a:spcPts val="0"/>
              </a:spcAft>
              <a:buSzPts val="2000"/>
              <a:buChar char="•"/>
            </a:pPr>
            <a:r>
              <a:rPr lang="en-US" sz="2000"/>
              <a:t>They can handle tens of thousands of operations per cycle, the dimension of data is generally 1 x N data unit.</a:t>
            </a:r>
            <a:endParaRPr sz="2000"/>
          </a:p>
          <a:p>
            <a:pPr indent="0" lvl="0" marL="0" marR="0" rtl="0" algn="l">
              <a:lnSpc>
                <a:spcPct val="90000"/>
              </a:lnSpc>
              <a:spcBef>
                <a:spcPts val="0"/>
              </a:spcBef>
              <a:spcAft>
                <a:spcPts val="0"/>
              </a:spcAft>
              <a:buNone/>
            </a:pPr>
            <a:r>
              <a:t/>
            </a:r>
            <a:endParaRPr sz="2000"/>
          </a:p>
          <a:p>
            <a:pPr indent="-228600" lvl="0" marL="228600" marR="0" rtl="0" algn="l">
              <a:lnSpc>
                <a:spcPct val="90000"/>
              </a:lnSpc>
              <a:spcBef>
                <a:spcPts val="0"/>
              </a:spcBef>
              <a:spcAft>
                <a:spcPts val="0"/>
              </a:spcAft>
              <a:buSzPts val="2000"/>
              <a:buChar char="•"/>
            </a:pPr>
            <a:r>
              <a:rPr lang="en-US" sz="2000"/>
              <a:t>For this reason GPU has thousands of ALU in single processor, that means you can perform thousands of multiplications and addition simultaneously.</a:t>
            </a:r>
            <a:endParaRPr sz="2000"/>
          </a:p>
          <a:p>
            <a:pPr indent="0" lvl="0" marL="457200" marR="0" rtl="0" algn="l">
              <a:lnSpc>
                <a:spcPct val="90000"/>
              </a:lnSpc>
              <a:spcBef>
                <a:spcPts val="0"/>
              </a:spcBef>
              <a:spcAft>
                <a:spcPts val="0"/>
              </a:spcAft>
              <a:buNone/>
            </a:pPr>
            <a:r>
              <a:t/>
            </a:r>
            <a:endParaRPr sz="2000"/>
          </a:p>
          <a:p>
            <a:pPr indent="0" lvl="0" marL="0" marR="0" rtl="0" algn="l">
              <a:lnSpc>
                <a:spcPct val="90000"/>
              </a:lnSpc>
              <a:spcBef>
                <a:spcPts val="0"/>
              </a:spcBef>
              <a:spcAft>
                <a:spcPts val="0"/>
              </a:spcAft>
              <a:buNone/>
            </a:pPr>
            <a:r>
              <a:t/>
            </a:r>
            <a:endParaRPr sz="2000"/>
          </a:p>
          <a:p>
            <a:pPr indent="0" lvl="0" marL="457200" marR="0" rtl="0" algn="l">
              <a:lnSpc>
                <a:spcPct val="90000"/>
              </a:lnSpc>
              <a:spcBef>
                <a:spcPts val="0"/>
              </a:spcBef>
              <a:spcAft>
                <a:spcPts val="0"/>
              </a:spcAft>
              <a:buNone/>
            </a:pPr>
            <a:r>
              <a:t/>
            </a:r>
            <a:endParaRPr sz="2000"/>
          </a:p>
          <a:p>
            <a:pPr indent="-228600" lvl="0" marL="457200" rtl="0" algn="l">
              <a:lnSpc>
                <a:spcPct val="90000"/>
              </a:lnSpc>
              <a:spcBef>
                <a:spcPts val="1000"/>
              </a:spcBef>
              <a:spcAft>
                <a:spcPts val="0"/>
              </a:spcAft>
              <a:buClr>
                <a:schemeClr val="dk1"/>
              </a:buClr>
              <a:buSzPts val="1800"/>
              <a:buNone/>
            </a:pPr>
            <a:r>
              <a:t/>
            </a:r>
            <a:endParaRPr sz="2000"/>
          </a:p>
        </p:txBody>
      </p:sp>
      <p:sp>
        <p:nvSpPr>
          <p:cNvPr id="468" name="Google Shape;468;ga93425ea33_3_373"/>
          <p:cNvSpPr txBox="1"/>
          <p:nvPr/>
        </p:nvSpPr>
        <p:spPr>
          <a:xfrm>
            <a:off x="359831" y="33668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320"/>
              <a:buFont typeface="Georgia"/>
              <a:buNone/>
            </a:pPr>
            <a:r>
              <a:rPr b="0" i="0" lang="en-US" sz="4320" u="none" cap="none" strike="noStrike">
                <a:solidFill>
                  <a:schemeClr val="dk1"/>
                </a:solidFill>
                <a:latin typeface="Georgia"/>
                <a:ea typeface="Georgia"/>
                <a:cs typeface="Georgia"/>
                <a:sym typeface="Georgia"/>
              </a:rPr>
              <a:t>GPU(</a:t>
            </a:r>
            <a:r>
              <a:rPr b="0" i="0" lang="en-US" sz="5400" u="none" cap="none" strike="noStrike">
                <a:solidFill>
                  <a:schemeClr val="dk1"/>
                </a:solidFill>
                <a:latin typeface="Georgia"/>
                <a:ea typeface="Georgia"/>
                <a:cs typeface="Georgia"/>
                <a:sym typeface="Georgia"/>
              </a:rPr>
              <a:t>Graphics Processing Unit</a:t>
            </a:r>
            <a:r>
              <a:rPr b="0" i="0" lang="en-US" sz="4320" u="none" cap="none" strike="noStrike">
                <a:solidFill>
                  <a:schemeClr val="dk1"/>
                </a:solidFill>
                <a:latin typeface="Georgia"/>
                <a:ea typeface="Georgia"/>
                <a:cs typeface="Georgia"/>
                <a:sym typeface="Georgia"/>
              </a:rPr>
              <a:t>)</a:t>
            </a:r>
            <a:endParaRPr b="0" i="0" sz="4400" u="none" cap="none" strike="noStrike">
              <a:solidFill>
                <a:schemeClr val="dk1"/>
              </a:solidFill>
              <a:latin typeface="Calibri"/>
              <a:ea typeface="Calibri"/>
              <a:cs typeface="Calibri"/>
              <a:sym typeface="Calibri"/>
            </a:endParaRPr>
          </a:p>
        </p:txBody>
      </p:sp>
      <p:pic>
        <p:nvPicPr>
          <p:cNvPr id="469" name="Google Shape;469;ga93425ea33_3_373"/>
          <p:cNvPicPr preferRelativeResize="0"/>
          <p:nvPr/>
        </p:nvPicPr>
        <p:blipFill rotWithShape="1">
          <a:blip r:embed="rId3">
            <a:alphaModFix/>
          </a:blip>
          <a:srcRect b="0" l="0" r="0" t="0"/>
          <a:stretch/>
        </p:blipFill>
        <p:spPr>
          <a:xfrm>
            <a:off x="7552025" y="1604550"/>
            <a:ext cx="4494076" cy="3847850"/>
          </a:xfrm>
          <a:prstGeom prst="rect">
            <a:avLst/>
          </a:prstGeom>
          <a:noFill/>
          <a:ln cap="flat" cmpd="sng" w="9525">
            <a:solidFill>
              <a:srgbClr val="000000"/>
            </a:solidFill>
            <a:prstDash val="solid"/>
            <a:round/>
            <a:headEnd len="sm" w="sm" type="none"/>
            <a:tailEnd len="sm" w="sm" type="none"/>
          </a:ln>
        </p:spPr>
      </p:pic>
      <p:sp>
        <p:nvSpPr>
          <p:cNvPr id="470" name="Google Shape;470;ga93425ea33_3_373"/>
          <p:cNvSpPr txBox="1"/>
          <p:nvPr/>
        </p:nvSpPr>
        <p:spPr>
          <a:xfrm>
            <a:off x="8311525" y="5824500"/>
            <a:ext cx="3573300" cy="4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sng" cap="none" strike="noStrike">
                <a:solidFill>
                  <a:schemeClr val="hlink"/>
                </a:solidFill>
                <a:latin typeface="Calibri"/>
                <a:ea typeface="Calibri"/>
                <a:cs typeface="Calibri"/>
                <a:sym typeface="Calibri"/>
                <a:hlinkClick r:id="rId4"/>
              </a:rPr>
              <a:t>Image Source</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4" name="Shape 474"/>
        <p:cNvGrpSpPr/>
        <p:nvPr/>
      </p:nvGrpSpPr>
      <p:grpSpPr>
        <a:xfrm>
          <a:off x="0" y="0"/>
          <a:ext cx="0" cy="0"/>
          <a:chOff x="0" y="0"/>
          <a:chExt cx="0" cy="0"/>
        </a:xfrm>
      </p:grpSpPr>
      <p:sp>
        <p:nvSpPr>
          <p:cNvPr id="475" name="Google Shape;475;ga93425ea33_3_411"/>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76" name="Google Shape;476;ga93425ea33_3_411"/>
          <p:cNvGrpSpPr/>
          <p:nvPr/>
        </p:nvGrpSpPr>
        <p:grpSpPr>
          <a:xfrm>
            <a:off x="82" y="1216597"/>
            <a:ext cx="731548" cy="673456"/>
            <a:chOff x="3940602" y="308034"/>
            <a:chExt cx="2116748" cy="3429000"/>
          </a:xfrm>
        </p:grpSpPr>
        <p:sp>
          <p:nvSpPr>
            <p:cNvPr id="477" name="Google Shape;477;ga93425ea33_3_411"/>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ga93425ea33_3_411"/>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ga93425ea33_3_411"/>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0" name="Google Shape;480;ga93425ea33_3_411"/>
          <p:cNvSpPr/>
          <p:nvPr/>
        </p:nvSpPr>
        <p:spPr>
          <a:xfrm>
            <a:off x="642300" y="597625"/>
            <a:ext cx="10907400" cy="878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ga93425ea33_3_411"/>
          <p:cNvSpPr txBox="1"/>
          <p:nvPr>
            <p:ph type="title"/>
          </p:nvPr>
        </p:nvSpPr>
        <p:spPr>
          <a:xfrm>
            <a:off x="1045800" y="597627"/>
            <a:ext cx="10503900" cy="8784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NPU(</a:t>
            </a:r>
            <a:r>
              <a:rPr lang="en-US" sz="5400">
                <a:latin typeface="Georgia"/>
                <a:ea typeface="Georgia"/>
                <a:cs typeface="Georgia"/>
                <a:sym typeface="Georgia"/>
              </a:rPr>
              <a:t>NeuralProcessing Unit</a:t>
            </a:r>
            <a:r>
              <a:rPr lang="en-US" sz="4320">
                <a:latin typeface="Georgia"/>
                <a:ea typeface="Georgia"/>
                <a:cs typeface="Georgia"/>
                <a:sym typeface="Georgia"/>
              </a:rPr>
              <a:t>)</a:t>
            </a:r>
            <a:endParaRPr/>
          </a:p>
        </p:txBody>
      </p:sp>
      <p:sp>
        <p:nvSpPr>
          <p:cNvPr id="482" name="Google Shape;482;ga93425ea33_3_411"/>
          <p:cNvSpPr txBox="1"/>
          <p:nvPr>
            <p:ph idx="1" type="body"/>
          </p:nvPr>
        </p:nvSpPr>
        <p:spPr>
          <a:xfrm>
            <a:off x="800350" y="1818575"/>
            <a:ext cx="10671300" cy="40650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0"/>
              </a:spcBef>
              <a:spcAft>
                <a:spcPts val="0"/>
              </a:spcAft>
              <a:buSzPts val="2000"/>
              <a:buFont typeface="Calibri"/>
              <a:buChar char="•"/>
            </a:pPr>
            <a:r>
              <a:rPr lang="en-US" sz="2000"/>
              <a:t>A neural processing unit is a microprocessor that specializes in the acceleration of machine learning algorithms.</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Consume low power &amp; improve resource utilization for machine learning tasks as compared to GPUs &amp; CPUs.</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Cannot be used for general purpose computing such as CPU.</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It supports computations faster 10K times than GPUs.</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Low power consumption &amp; resource utilization improvement.</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Examples of NPUs are; </a:t>
            </a:r>
            <a:r>
              <a:rPr b="1" lang="en-US" sz="2000"/>
              <a:t>“Samsung Mobile NPU”, </a:t>
            </a:r>
            <a:r>
              <a:rPr b="1" lang="en-US" sz="2000">
                <a:solidFill>
                  <a:srgbClr val="000000"/>
                </a:solidFill>
              </a:rPr>
              <a:t>“TPU by Google”,</a:t>
            </a:r>
            <a:r>
              <a:rPr b="1" lang="en-US" sz="2000"/>
              <a:t> “Neural Engine by Apple”, ”Ali-NPU by AliBaba”</a:t>
            </a:r>
            <a:endParaRPr b="1" sz="2000"/>
          </a:p>
        </p:txBody>
      </p:sp>
      <p:cxnSp>
        <p:nvCxnSpPr>
          <p:cNvPr id="483" name="Google Shape;483;ga93425ea33_3_411"/>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84" name="Google Shape;484;ga93425ea33_3_411"/>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
        <p:nvSpPr>
          <p:cNvPr id="485" name="Google Shape;485;ga93425ea33_3_411"/>
          <p:cNvSpPr txBox="1"/>
          <p:nvPr/>
        </p:nvSpPr>
        <p:spPr>
          <a:xfrm>
            <a:off x="7309175" y="6009775"/>
            <a:ext cx="3789900" cy="4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 name="Shape 167"/>
        <p:cNvGrpSpPr/>
        <p:nvPr/>
      </p:nvGrpSpPr>
      <p:grpSpPr>
        <a:xfrm>
          <a:off x="0" y="0"/>
          <a:ext cx="0" cy="0"/>
          <a:chOff x="0" y="0"/>
          <a:chExt cx="0" cy="0"/>
        </a:xfrm>
      </p:grpSpPr>
      <p:sp>
        <p:nvSpPr>
          <p:cNvPr id="168" name="Google Shape;168;ga93425ea33_3_84"/>
          <p:cNvSpPr txBox="1"/>
          <p:nvPr>
            <p:ph type="title"/>
          </p:nvPr>
        </p:nvSpPr>
        <p:spPr>
          <a:xfrm>
            <a:off x="653142" y="347651"/>
            <a:ext cx="6072673" cy="113349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800"/>
              <a:buNone/>
            </a:pPr>
            <a:r>
              <a:rPr lang="en-US" sz="5200">
                <a:latin typeface="Georgia"/>
                <a:ea typeface="Georgia"/>
                <a:cs typeface="Georgia"/>
                <a:sym typeface="Georgia"/>
              </a:rPr>
              <a:t>INDEX :</a:t>
            </a:r>
            <a:endParaRPr/>
          </a:p>
        </p:txBody>
      </p:sp>
      <p:grpSp>
        <p:nvGrpSpPr>
          <p:cNvPr id="169" name="Google Shape;169;ga93425ea33_3_84"/>
          <p:cNvGrpSpPr/>
          <p:nvPr/>
        </p:nvGrpSpPr>
        <p:grpSpPr>
          <a:xfrm>
            <a:off x="838188" y="1693450"/>
            <a:ext cx="10515613" cy="4348394"/>
            <a:chOff x="-12" y="2125"/>
            <a:chExt cx="10515613" cy="4348394"/>
          </a:xfrm>
        </p:grpSpPr>
        <p:sp>
          <p:nvSpPr>
            <p:cNvPr id="170" name="Google Shape;170;ga93425ea33_3_84"/>
            <p:cNvSpPr/>
            <p:nvPr/>
          </p:nvSpPr>
          <p:spPr>
            <a:xfrm>
              <a:off x="0" y="2125"/>
              <a:ext cx="10515600" cy="395400"/>
            </a:xfrm>
            <a:prstGeom prst="roundRect">
              <a:avLst>
                <a:gd fmla="val 1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a93425ea33_3_84"/>
            <p:cNvSpPr/>
            <p:nvPr/>
          </p:nvSpPr>
          <p:spPr>
            <a:xfrm>
              <a:off x="119578" y="91067"/>
              <a:ext cx="217500" cy="2175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a93425ea33_3_84"/>
            <p:cNvSpPr/>
            <p:nvPr/>
          </p:nvSpPr>
          <p:spPr>
            <a:xfrm>
              <a:off x="456570" y="2125"/>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a93425ea33_3_84"/>
            <p:cNvSpPr txBox="1"/>
            <p:nvPr/>
          </p:nvSpPr>
          <p:spPr>
            <a:xfrm>
              <a:off x="456570" y="2125"/>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Objective </a:t>
              </a:r>
              <a:endParaRPr/>
            </a:p>
          </p:txBody>
        </p:sp>
        <p:sp>
          <p:nvSpPr>
            <p:cNvPr id="174" name="Google Shape;174;ga93425ea33_3_84"/>
            <p:cNvSpPr/>
            <p:nvPr/>
          </p:nvSpPr>
          <p:spPr>
            <a:xfrm>
              <a:off x="0" y="496249"/>
              <a:ext cx="10515600" cy="395400"/>
            </a:xfrm>
            <a:prstGeom prst="roundRect">
              <a:avLst>
                <a:gd fmla="val 10000" name="adj"/>
              </a:avLst>
            </a:prstGeom>
            <a:solidFill>
              <a:srgbClr val="E17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a93425ea33_3_84"/>
            <p:cNvSpPr/>
            <p:nvPr/>
          </p:nvSpPr>
          <p:spPr>
            <a:xfrm>
              <a:off x="119578" y="585191"/>
              <a:ext cx="217500" cy="217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a93425ea33_3_84"/>
            <p:cNvSpPr/>
            <p:nvPr/>
          </p:nvSpPr>
          <p:spPr>
            <a:xfrm>
              <a:off x="456570" y="496249"/>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a93425ea33_3_84"/>
            <p:cNvSpPr txBox="1"/>
            <p:nvPr/>
          </p:nvSpPr>
          <p:spPr>
            <a:xfrm>
              <a:off x="456570" y="496249"/>
              <a:ext cx="10059000" cy="395400"/>
            </a:xfrm>
            <a:prstGeom prst="rect">
              <a:avLst/>
            </a:prstGeom>
            <a:noFill/>
            <a:ln>
              <a:noFill/>
            </a:ln>
          </p:spPr>
          <p:txBody>
            <a:bodyPr anchorCtr="0" anchor="ctr" bIns="41825" lIns="41825" spcFirstLastPara="1" rIns="41825" wrap="square" tIns="41825">
              <a:noAutofit/>
            </a:bodyPr>
            <a:lstStyle/>
            <a:p>
              <a:pPr indent="0" lvl="0" marL="0" rtl="0" algn="l">
                <a:spcBef>
                  <a:spcPts val="0"/>
                </a:spcBef>
                <a:spcAft>
                  <a:spcPts val="0"/>
                </a:spcAft>
                <a:buClr>
                  <a:schemeClr val="dk1"/>
                </a:buClr>
                <a:buSzPts val="1600"/>
                <a:buFont typeface="Arial"/>
                <a:buNone/>
              </a:pPr>
              <a:r>
                <a:rPr lang="en-US" sz="1600">
                  <a:solidFill>
                    <a:schemeClr val="dk1"/>
                  </a:solidFill>
                </a:rPr>
                <a:t>Tools/Frameworks used</a:t>
              </a:r>
              <a:endParaRPr/>
            </a:p>
          </p:txBody>
        </p:sp>
        <p:sp>
          <p:nvSpPr>
            <p:cNvPr id="178" name="Google Shape;178;ga93425ea33_3_84"/>
            <p:cNvSpPr/>
            <p:nvPr/>
          </p:nvSpPr>
          <p:spPr>
            <a:xfrm>
              <a:off x="0" y="990373"/>
              <a:ext cx="10515600" cy="395400"/>
            </a:xfrm>
            <a:prstGeom prst="roundRect">
              <a:avLst>
                <a:gd fmla="val 10000" name="adj"/>
              </a:avLst>
            </a:prstGeom>
            <a:solidFill>
              <a:srgbClr val="D778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ga93425ea33_3_84"/>
            <p:cNvSpPr/>
            <p:nvPr/>
          </p:nvSpPr>
          <p:spPr>
            <a:xfrm>
              <a:off x="119578" y="1079316"/>
              <a:ext cx="217500" cy="21750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a93425ea33_3_84"/>
            <p:cNvSpPr/>
            <p:nvPr/>
          </p:nvSpPr>
          <p:spPr>
            <a:xfrm>
              <a:off x="456570" y="990373"/>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ga93425ea33_3_84"/>
            <p:cNvSpPr txBox="1"/>
            <p:nvPr/>
          </p:nvSpPr>
          <p:spPr>
            <a:xfrm>
              <a:off x="456570" y="990373"/>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Introduction to  parallel programming </a:t>
              </a:r>
              <a:endParaRPr/>
            </a:p>
          </p:txBody>
        </p:sp>
        <p:sp>
          <p:nvSpPr>
            <p:cNvPr id="182" name="Google Shape;182;ga93425ea33_3_84"/>
            <p:cNvSpPr/>
            <p:nvPr/>
          </p:nvSpPr>
          <p:spPr>
            <a:xfrm>
              <a:off x="0" y="1934136"/>
              <a:ext cx="10515600" cy="395400"/>
            </a:xfrm>
            <a:prstGeom prst="roundRect">
              <a:avLst>
                <a:gd fmla="val 10000" name="adj"/>
              </a:avLst>
            </a:prstGeom>
            <a:solidFill>
              <a:srgbClr val="CC7B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a93425ea33_3_84"/>
            <p:cNvSpPr/>
            <p:nvPr/>
          </p:nvSpPr>
          <p:spPr>
            <a:xfrm>
              <a:off x="119578" y="2023078"/>
              <a:ext cx="217500" cy="21750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ga93425ea33_3_84"/>
            <p:cNvSpPr/>
            <p:nvPr/>
          </p:nvSpPr>
          <p:spPr>
            <a:xfrm>
              <a:off x="456570" y="1484498"/>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a93425ea33_3_84"/>
            <p:cNvSpPr txBox="1"/>
            <p:nvPr/>
          </p:nvSpPr>
          <p:spPr>
            <a:xfrm>
              <a:off x="456570" y="1889636"/>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Pros and cons</a:t>
              </a:r>
              <a:endParaRPr/>
            </a:p>
          </p:txBody>
        </p:sp>
        <p:sp>
          <p:nvSpPr>
            <p:cNvPr id="186" name="Google Shape;186;ga93425ea33_3_84"/>
            <p:cNvSpPr/>
            <p:nvPr/>
          </p:nvSpPr>
          <p:spPr>
            <a:xfrm>
              <a:off x="-12" y="1440010"/>
              <a:ext cx="10515600" cy="395400"/>
            </a:xfrm>
            <a:prstGeom prst="roundRect">
              <a:avLst>
                <a:gd fmla="val 10000" name="adj"/>
              </a:avLst>
            </a:prstGeom>
            <a:solidFill>
              <a:srgbClr val="C47F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a93425ea33_3_84"/>
            <p:cNvSpPr/>
            <p:nvPr/>
          </p:nvSpPr>
          <p:spPr>
            <a:xfrm>
              <a:off x="119566" y="1528952"/>
              <a:ext cx="217500" cy="21750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a93425ea33_3_84"/>
            <p:cNvSpPr/>
            <p:nvPr/>
          </p:nvSpPr>
          <p:spPr>
            <a:xfrm>
              <a:off x="456570" y="2023122"/>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a93425ea33_3_84"/>
            <p:cNvSpPr txBox="1"/>
            <p:nvPr/>
          </p:nvSpPr>
          <p:spPr>
            <a:xfrm>
              <a:off x="456558" y="1440010"/>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Application areas</a:t>
              </a:r>
              <a:endParaRPr/>
            </a:p>
          </p:txBody>
        </p:sp>
        <p:sp>
          <p:nvSpPr>
            <p:cNvPr id="190" name="Google Shape;190;ga93425ea33_3_84"/>
            <p:cNvSpPr/>
            <p:nvPr/>
          </p:nvSpPr>
          <p:spPr>
            <a:xfrm>
              <a:off x="0" y="2406021"/>
              <a:ext cx="10515600" cy="395400"/>
            </a:xfrm>
            <a:prstGeom prst="roundRect">
              <a:avLst>
                <a:gd fmla="val 10000" name="adj"/>
              </a:avLst>
            </a:prstGeom>
            <a:solidFill>
              <a:srgbClr val="BB86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a93425ea33_3_84"/>
            <p:cNvSpPr/>
            <p:nvPr/>
          </p:nvSpPr>
          <p:spPr>
            <a:xfrm>
              <a:off x="119578" y="2494963"/>
              <a:ext cx="217500" cy="21750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ga93425ea33_3_84"/>
            <p:cNvSpPr/>
            <p:nvPr/>
          </p:nvSpPr>
          <p:spPr>
            <a:xfrm>
              <a:off x="456570" y="2472746"/>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a93425ea33_3_84"/>
            <p:cNvSpPr txBox="1"/>
            <p:nvPr/>
          </p:nvSpPr>
          <p:spPr>
            <a:xfrm>
              <a:off x="456570" y="2406021"/>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Introduction to CPU, GPU and TPU</a:t>
              </a:r>
              <a:endParaRPr/>
            </a:p>
          </p:txBody>
        </p:sp>
        <p:sp>
          <p:nvSpPr>
            <p:cNvPr id="194" name="Google Shape;194;ga93425ea33_3_84"/>
            <p:cNvSpPr/>
            <p:nvPr/>
          </p:nvSpPr>
          <p:spPr>
            <a:xfrm>
              <a:off x="0" y="2933507"/>
              <a:ext cx="10515600" cy="395400"/>
            </a:xfrm>
            <a:prstGeom prst="roundRect">
              <a:avLst>
                <a:gd fmla="val 10000" name="adj"/>
              </a:avLst>
            </a:prstGeom>
            <a:solidFill>
              <a:srgbClr val="AB99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a93425ea33_3_84"/>
            <p:cNvSpPr/>
            <p:nvPr/>
          </p:nvSpPr>
          <p:spPr>
            <a:xfrm>
              <a:off x="119578" y="3022450"/>
              <a:ext cx="217500" cy="217500"/>
            </a:xfrm>
            <a:prstGeom prst="rect">
              <a:avLst/>
            </a:prstGeom>
            <a:blipFill rotWithShape="1">
              <a:blip r:embed="rId9">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a93425ea33_3_84"/>
            <p:cNvSpPr/>
            <p:nvPr/>
          </p:nvSpPr>
          <p:spPr>
            <a:xfrm>
              <a:off x="456570" y="3460995"/>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a93425ea33_3_84"/>
            <p:cNvSpPr txBox="1"/>
            <p:nvPr/>
          </p:nvSpPr>
          <p:spPr>
            <a:xfrm>
              <a:off x="456570" y="2933507"/>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Code </a:t>
              </a:r>
              <a:endParaRPr/>
            </a:p>
          </p:txBody>
        </p:sp>
        <p:sp>
          <p:nvSpPr>
            <p:cNvPr id="198" name="Google Shape;198;ga93425ea33_3_84"/>
            <p:cNvSpPr/>
            <p:nvPr/>
          </p:nvSpPr>
          <p:spPr>
            <a:xfrm>
              <a:off x="0" y="3444307"/>
              <a:ext cx="10515600" cy="395400"/>
            </a:xfrm>
            <a:prstGeom prst="roundRect">
              <a:avLst>
                <a:gd fmla="val 10000" name="adj"/>
              </a:avLst>
            </a:prstGeom>
            <a:solidFill>
              <a:srgbClr val="A4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ga93425ea33_3_84"/>
            <p:cNvSpPr/>
            <p:nvPr/>
          </p:nvSpPr>
          <p:spPr>
            <a:xfrm>
              <a:off x="119578" y="3533248"/>
              <a:ext cx="217500" cy="217500"/>
            </a:xfrm>
            <a:prstGeom prst="rect">
              <a:avLst/>
            </a:prstGeom>
            <a:blipFill rotWithShape="1">
              <a:blip r:embed="rId10">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a93425ea33_3_84"/>
            <p:cNvSpPr/>
            <p:nvPr/>
          </p:nvSpPr>
          <p:spPr>
            <a:xfrm>
              <a:off x="456570" y="3955119"/>
              <a:ext cx="10059000" cy="39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a93425ea33_3_84"/>
            <p:cNvSpPr txBox="1"/>
            <p:nvPr/>
          </p:nvSpPr>
          <p:spPr>
            <a:xfrm>
              <a:off x="456570" y="3444307"/>
              <a:ext cx="10059000" cy="395400"/>
            </a:xfrm>
            <a:prstGeom prst="rect">
              <a:avLst/>
            </a:prstGeom>
            <a:noFill/>
            <a:ln>
              <a:noFill/>
            </a:ln>
          </p:spPr>
          <p:txBody>
            <a:bodyPr anchorCtr="0" anchor="ctr" bIns="41825" lIns="41825" spcFirstLastPara="1" rIns="41825" wrap="square" tIns="41825">
              <a:no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References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ga93425ea33_3_425"/>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91" name="Google Shape;491;ga93425ea33_3_425"/>
          <p:cNvGrpSpPr/>
          <p:nvPr/>
        </p:nvGrpSpPr>
        <p:grpSpPr>
          <a:xfrm>
            <a:off x="82" y="1216597"/>
            <a:ext cx="731548" cy="673456"/>
            <a:chOff x="3940602" y="308034"/>
            <a:chExt cx="2116748" cy="3429000"/>
          </a:xfrm>
        </p:grpSpPr>
        <p:sp>
          <p:nvSpPr>
            <p:cNvPr id="492" name="Google Shape;492;ga93425ea33_3_425"/>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3" name="Google Shape;493;ga93425ea33_3_425"/>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4" name="Google Shape;494;ga93425ea33_3_425"/>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95" name="Google Shape;495;ga93425ea33_3_425"/>
          <p:cNvSpPr/>
          <p:nvPr/>
        </p:nvSpPr>
        <p:spPr>
          <a:xfrm>
            <a:off x="642300" y="597625"/>
            <a:ext cx="10907400" cy="10929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6" name="Google Shape;496;ga93425ea33_3_425"/>
          <p:cNvSpPr txBox="1"/>
          <p:nvPr>
            <p:ph type="title"/>
          </p:nvPr>
        </p:nvSpPr>
        <p:spPr>
          <a:xfrm>
            <a:off x="1045806" y="7281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TPU(</a:t>
            </a:r>
            <a:r>
              <a:rPr lang="en-US" sz="5400">
                <a:latin typeface="Georgia"/>
                <a:ea typeface="Georgia"/>
                <a:cs typeface="Georgia"/>
                <a:sym typeface="Georgia"/>
              </a:rPr>
              <a:t>Tensor Processing Unit</a:t>
            </a:r>
            <a:r>
              <a:rPr lang="en-US" sz="4320">
                <a:latin typeface="Georgia"/>
                <a:ea typeface="Georgia"/>
                <a:cs typeface="Georgia"/>
                <a:sym typeface="Georgia"/>
              </a:rPr>
              <a:t>)</a:t>
            </a:r>
            <a:endParaRPr/>
          </a:p>
        </p:txBody>
      </p:sp>
      <p:sp>
        <p:nvSpPr>
          <p:cNvPr id="497" name="Google Shape;497;ga93425ea33_3_425"/>
          <p:cNvSpPr txBox="1"/>
          <p:nvPr>
            <p:ph idx="1" type="body"/>
          </p:nvPr>
        </p:nvSpPr>
        <p:spPr>
          <a:xfrm>
            <a:off x="642300" y="1818575"/>
            <a:ext cx="10817700" cy="42885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0"/>
              </a:spcBef>
              <a:spcAft>
                <a:spcPts val="0"/>
              </a:spcAft>
              <a:buSzPts val="2000"/>
              <a:buFont typeface="Calibri"/>
              <a:buChar char="•"/>
            </a:pPr>
            <a:r>
              <a:rPr lang="en-US" sz="2000"/>
              <a:t>Proprietary  Processor designed by Google for use in neural networks.</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Because GPU performs parallel computation on thousands ALUs, so it also spends more energy on memory accessing. To overcome this problem Google designed TPU.</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Tensor processing Unit (TPU) is a ASIC processor which is Application Specific Integrated Chip designed to accelerate deep learning tasks developed using Tensorflow framework.</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It’s not a generic processor. It can only handle tensorflow model on it.</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So the output will be the summation of all multiplication result between data and parameters.</a:t>
            </a:r>
            <a:endParaRPr sz="2000"/>
          </a:p>
        </p:txBody>
      </p:sp>
      <p:cxnSp>
        <p:nvCxnSpPr>
          <p:cNvPr id="498" name="Google Shape;498;ga93425ea33_3_425"/>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499" name="Google Shape;499;ga93425ea33_3_425"/>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3" name="Shape 503"/>
        <p:cNvGrpSpPr/>
        <p:nvPr/>
      </p:nvGrpSpPr>
      <p:grpSpPr>
        <a:xfrm>
          <a:off x="0" y="0"/>
          <a:ext cx="0" cy="0"/>
          <a:chOff x="0" y="0"/>
          <a:chExt cx="0" cy="0"/>
        </a:xfrm>
      </p:grpSpPr>
      <p:sp>
        <p:nvSpPr>
          <p:cNvPr id="504" name="Google Shape;504;ga93425ea33_3_438"/>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05" name="Google Shape;505;ga93425ea33_3_438"/>
          <p:cNvGrpSpPr/>
          <p:nvPr/>
        </p:nvGrpSpPr>
        <p:grpSpPr>
          <a:xfrm>
            <a:off x="82" y="1216597"/>
            <a:ext cx="731548" cy="673456"/>
            <a:chOff x="3940602" y="308034"/>
            <a:chExt cx="2116748" cy="3429000"/>
          </a:xfrm>
        </p:grpSpPr>
        <p:sp>
          <p:nvSpPr>
            <p:cNvPr id="506" name="Google Shape;506;ga93425ea33_3_438"/>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7" name="Google Shape;507;ga93425ea33_3_438"/>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ga93425ea33_3_438"/>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09" name="Google Shape;509;ga93425ea33_3_438"/>
          <p:cNvSpPr/>
          <p:nvPr/>
        </p:nvSpPr>
        <p:spPr>
          <a:xfrm>
            <a:off x="642300" y="597625"/>
            <a:ext cx="10907400" cy="10929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0" name="Google Shape;510;ga93425ea33_3_438"/>
          <p:cNvSpPr txBox="1"/>
          <p:nvPr>
            <p:ph type="title"/>
          </p:nvPr>
        </p:nvSpPr>
        <p:spPr>
          <a:xfrm>
            <a:off x="1045806" y="7281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TPU(</a:t>
            </a:r>
            <a:r>
              <a:rPr lang="en-US" sz="5400">
                <a:latin typeface="Georgia"/>
                <a:ea typeface="Georgia"/>
                <a:cs typeface="Georgia"/>
                <a:sym typeface="Georgia"/>
              </a:rPr>
              <a:t>Tensor Processing Unit</a:t>
            </a:r>
            <a:r>
              <a:rPr lang="en-US" sz="4320">
                <a:latin typeface="Georgia"/>
                <a:ea typeface="Georgia"/>
                <a:cs typeface="Georgia"/>
                <a:sym typeface="Georgia"/>
              </a:rPr>
              <a:t>)</a:t>
            </a:r>
            <a:endParaRPr/>
          </a:p>
        </p:txBody>
      </p:sp>
      <p:sp>
        <p:nvSpPr>
          <p:cNvPr id="511" name="Google Shape;511;ga93425ea33_3_438"/>
          <p:cNvSpPr txBox="1"/>
          <p:nvPr>
            <p:ph idx="1" type="body"/>
          </p:nvPr>
        </p:nvSpPr>
        <p:spPr>
          <a:xfrm>
            <a:off x="642300" y="1818575"/>
            <a:ext cx="6811200" cy="42885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0"/>
              </a:spcBef>
              <a:spcAft>
                <a:spcPts val="0"/>
              </a:spcAft>
              <a:buSzPts val="2000"/>
              <a:buFont typeface="Calibri"/>
              <a:buChar char="•"/>
            </a:pPr>
            <a:r>
              <a:rPr lang="en-US" sz="2000"/>
              <a:t>TPU can handle upto 128000 operations per cycle and the dimension of data are NxN data Unit.</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Compilers have not been developed for TPU which could be used for general purpose programming hence,it requires significant effort to do general programming on TPU.</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After that, TPU loads the data from memory. As each multiplication is executed, the result will be passed to next multipliers while taking summation at the same time.</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It supports computational resources  such as; “Matrix Multiplier Unit”, ”Unified Buffer”, “Activation Unit” .</a:t>
            </a:r>
            <a:endParaRPr sz="2000"/>
          </a:p>
        </p:txBody>
      </p:sp>
      <p:cxnSp>
        <p:nvCxnSpPr>
          <p:cNvPr id="512" name="Google Shape;512;ga93425ea33_3_438"/>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513" name="Google Shape;513;ga93425ea33_3_438"/>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514" name="Google Shape;514;ga93425ea33_3_438"/>
          <p:cNvPicPr preferRelativeResize="0"/>
          <p:nvPr/>
        </p:nvPicPr>
        <p:blipFill rotWithShape="1">
          <a:blip r:embed="rId4">
            <a:alphaModFix/>
          </a:blip>
          <a:srcRect b="0" l="0" r="0" t="0"/>
          <a:stretch/>
        </p:blipFill>
        <p:spPr>
          <a:xfrm>
            <a:off x="7453500" y="2224213"/>
            <a:ext cx="3943350" cy="2571750"/>
          </a:xfrm>
          <a:prstGeom prst="rect">
            <a:avLst/>
          </a:prstGeom>
          <a:noFill/>
          <a:ln>
            <a:noFill/>
          </a:ln>
        </p:spPr>
      </p:pic>
      <p:sp>
        <p:nvSpPr>
          <p:cNvPr id="515" name="Google Shape;515;ga93425ea33_3_438"/>
          <p:cNvSpPr txBox="1"/>
          <p:nvPr/>
        </p:nvSpPr>
        <p:spPr>
          <a:xfrm>
            <a:off x="7850600" y="5269825"/>
            <a:ext cx="3266700" cy="56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1800" u="sng" cap="none" strike="noStrike">
                <a:solidFill>
                  <a:schemeClr val="hlink"/>
                </a:solidFill>
                <a:latin typeface="Calibri"/>
                <a:ea typeface="Calibri"/>
                <a:cs typeface="Calibri"/>
                <a:sym typeface="Calibri"/>
                <a:hlinkClick r:id="rId5"/>
              </a:rPr>
              <a:t>  Image Source</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9" name="Shape 519"/>
        <p:cNvGrpSpPr/>
        <p:nvPr/>
      </p:nvGrpSpPr>
      <p:grpSpPr>
        <a:xfrm>
          <a:off x="0" y="0"/>
          <a:ext cx="0" cy="0"/>
          <a:chOff x="0" y="0"/>
          <a:chExt cx="0" cy="0"/>
        </a:xfrm>
      </p:grpSpPr>
      <p:sp>
        <p:nvSpPr>
          <p:cNvPr id="520" name="Google Shape;520;ga93425ea33_3_453"/>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21" name="Google Shape;521;ga93425ea33_3_453"/>
          <p:cNvGrpSpPr/>
          <p:nvPr/>
        </p:nvGrpSpPr>
        <p:grpSpPr>
          <a:xfrm>
            <a:off x="82" y="1216597"/>
            <a:ext cx="731548" cy="673456"/>
            <a:chOff x="3940602" y="308034"/>
            <a:chExt cx="2116748" cy="3429000"/>
          </a:xfrm>
        </p:grpSpPr>
        <p:sp>
          <p:nvSpPr>
            <p:cNvPr id="522" name="Google Shape;522;ga93425ea33_3_453"/>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ga93425ea33_3_453"/>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a93425ea33_3_453"/>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25" name="Google Shape;525;ga93425ea33_3_453"/>
          <p:cNvSpPr/>
          <p:nvPr/>
        </p:nvSpPr>
        <p:spPr>
          <a:xfrm>
            <a:off x="642300" y="597625"/>
            <a:ext cx="10907400" cy="878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ga93425ea33_3_453"/>
          <p:cNvSpPr txBox="1"/>
          <p:nvPr>
            <p:ph type="title"/>
          </p:nvPr>
        </p:nvSpPr>
        <p:spPr>
          <a:xfrm>
            <a:off x="1045800" y="597627"/>
            <a:ext cx="10503900" cy="8784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TPU V3(</a:t>
            </a:r>
            <a:r>
              <a:rPr lang="en-US" sz="5400">
                <a:latin typeface="Georgia"/>
                <a:ea typeface="Georgia"/>
                <a:cs typeface="Georgia"/>
                <a:sym typeface="Georgia"/>
              </a:rPr>
              <a:t>Tensor Processing Unit</a:t>
            </a:r>
            <a:r>
              <a:rPr lang="en-US" sz="4320">
                <a:latin typeface="Georgia"/>
                <a:ea typeface="Georgia"/>
                <a:cs typeface="Georgia"/>
                <a:sym typeface="Georgia"/>
              </a:rPr>
              <a:t>)</a:t>
            </a:r>
            <a:endParaRPr/>
          </a:p>
        </p:txBody>
      </p:sp>
      <p:sp>
        <p:nvSpPr>
          <p:cNvPr id="527" name="Google Shape;527;ga93425ea33_3_453"/>
          <p:cNvSpPr txBox="1"/>
          <p:nvPr>
            <p:ph idx="1" type="body"/>
          </p:nvPr>
        </p:nvSpPr>
        <p:spPr>
          <a:xfrm>
            <a:off x="642300" y="1818575"/>
            <a:ext cx="6219300" cy="4065000"/>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0"/>
              </a:spcBef>
              <a:spcAft>
                <a:spcPts val="0"/>
              </a:spcAft>
              <a:buSzPts val="2000"/>
              <a:buFont typeface="Calibri"/>
              <a:buChar char="•"/>
            </a:pPr>
            <a:r>
              <a:rPr lang="en-US" sz="2000"/>
              <a:t>16 GM of HBM for each TPU core.</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Two MXUs for each TPU core.</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Upto 2048 total TPU cores &amp; 32 TB of total memory in a TPU pod.</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The TPU type that you select for your TPU node determines how many devices are available for your workload. </a:t>
            </a:r>
            <a:endParaRPr sz="2000"/>
          </a:p>
          <a:p>
            <a:pPr indent="0" lvl="0" marL="228600" marR="0" rtl="0" algn="l">
              <a:lnSpc>
                <a:spcPct val="90000"/>
              </a:lnSpc>
              <a:spcBef>
                <a:spcPts val="0"/>
              </a:spcBef>
              <a:spcAft>
                <a:spcPts val="0"/>
              </a:spcAft>
              <a:buSzPts val="1800"/>
              <a:buNone/>
            </a:pPr>
            <a:r>
              <a:t/>
            </a:r>
            <a:endParaRPr sz="2000"/>
          </a:p>
          <a:p>
            <a:pPr indent="-228600" lvl="0" marL="228600" marR="0" rtl="0" algn="l">
              <a:lnSpc>
                <a:spcPct val="90000"/>
              </a:lnSpc>
              <a:spcBef>
                <a:spcPts val="0"/>
              </a:spcBef>
              <a:spcAft>
                <a:spcPts val="0"/>
              </a:spcAft>
              <a:buSzPts val="2000"/>
              <a:buFont typeface="Calibri"/>
              <a:buChar char="•"/>
            </a:pPr>
            <a:r>
              <a:rPr lang="en-US" sz="2000"/>
              <a:t>The TPU node compiles the computation graph just in time and sends the program binary to one or more TPU devices for execution.</a:t>
            </a:r>
            <a:endParaRPr sz="2000"/>
          </a:p>
        </p:txBody>
      </p:sp>
      <p:cxnSp>
        <p:nvCxnSpPr>
          <p:cNvPr id="528" name="Google Shape;528;ga93425ea33_3_453"/>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529" name="Google Shape;529;ga93425ea33_3_453"/>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530" name="Google Shape;530;ga93425ea33_3_453"/>
          <p:cNvPicPr preferRelativeResize="0"/>
          <p:nvPr/>
        </p:nvPicPr>
        <p:blipFill rotWithShape="1">
          <a:blip r:embed="rId4">
            <a:alphaModFix/>
          </a:blip>
          <a:srcRect b="0" l="0" r="0" t="0"/>
          <a:stretch/>
        </p:blipFill>
        <p:spPr>
          <a:xfrm>
            <a:off x="7118350" y="1611225"/>
            <a:ext cx="4431350" cy="4272351"/>
          </a:xfrm>
          <a:prstGeom prst="rect">
            <a:avLst/>
          </a:prstGeom>
          <a:noFill/>
          <a:ln cap="flat" cmpd="sng" w="9525">
            <a:solidFill>
              <a:srgbClr val="000000"/>
            </a:solidFill>
            <a:prstDash val="solid"/>
            <a:round/>
            <a:headEnd len="sm" w="sm" type="none"/>
            <a:tailEnd len="sm" w="sm" type="none"/>
          </a:ln>
        </p:spPr>
      </p:pic>
      <p:sp>
        <p:nvSpPr>
          <p:cNvPr id="531" name="Google Shape;531;ga93425ea33_3_453"/>
          <p:cNvSpPr txBox="1"/>
          <p:nvPr/>
        </p:nvSpPr>
        <p:spPr>
          <a:xfrm>
            <a:off x="7309175" y="6009775"/>
            <a:ext cx="3789900" cy="41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                                       </a:t>
            </a:r>
            <a:r>
              <a:rPr b="0" i="0" lang="en-US" sz="1800" u="sng" cap="none" strike="noStrike">
                <a:solidFill>
                  <a:schemeClr val="hlink"/>
                </a:solidFill>
                <a:latin typeface="Calibri"/>
                <a:ea typeface="Calibri"/>
                <a:cs typeface="Calibri"/>
                <a:sym typeface="Calibri"/>
                <a:hlinkClick r:id="rId5"/>
              </a:rPr>
              <a:t> Image Source</a:t>
            </a:r>
            <a:endParaRPr b="0" i="0" sz="1800" u="none" cap="none" strike="noStrike">
              <a:solidFill>
                <a:srgbClr val="000000"/>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ga93425ea33_3_487"/>
          <p:cNvSpPr txBox="1"/>
          <p:nvPr>
            <p:ph type="title"/>
          </p:nvPr>
        </p:nvSpPr>
        <p:spPr>
          <a:xfrm>
            <a:off x="838200" y="365125"/>
            <a:ext cx="6915539" cy="885177"/>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latin typeface="Georgia"/>
                <a:ea typeface="Georgia"/>
                <a:cs typeface="Georgia"/>
                <a:sym typeface="Georgia"/>
              </a:rPr>
              <a:t>CODE - TPU :</a:t>
            </a:r>
            <a:endParaRPr>
              <a:latin typeface="Georgia"/>
              <a:ea typeface="Georgia"/>
              <a:cs typeface="Georgia"/>
              <a:sym typeface="Georgia"/>
            </a:endParaRPr>
          </a:p>
        </p:txBody>
      </p:sp>
      <p:pic>
        <p:nvPicPr>
          <p:cNvPr id="537" name="Google Shape;537;ga93425ea33_3_487"/>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538" name="Google Shape;538;ga93425ea33_3_487"/>
          <p:cNvPicPr preferRelativeResize="0"/>
          <p:nvPr/>
        </p:nvPicPr>
        <p:blipFill rotWithShape="1">
          <a:blip r:embed="rId4">
            <a:alphaModFix/>
          </a:blip>
          <a:srcRect b="0" l="0" r="0" t="0"/>
          <a:stretch/>
        </p:blipFill>
        <p:spPr>
          <a:xfrm>
            <a:off x="941600" y="1250300"/>
            <a:ext cx="9510174" cy="4453699"/>
          </a:xfrm>
          <a:prstGeom prst="rect">
            <a:avLst/>
          </a:prstGeom>
          <a:noFill/>
          <a:ln cap="flat" cmpd="sng" w="9525">
            <a:solidFill>
              <a:srgbClr val="000000"/>
            </a:solidFill>
            <a:prstDash val="solid"/>
            <a:round/>
            <a:headEnd len="sm" w="sm" type="none"/>
            <a:tailEnd len="sm" w="sm" type="none"/>
          </a:ln>
        </p:spPr>
      </p:pic>
      <p:sp>
        <p:nvSpPr>
          <p:cNvPr id="539" name="Google Shape;539;ga93425ea33_3_487"/>
          <p:cNvSpPr txBox="1"/>
          <p:nvPr/>
        </p:nvSpPr>
        <p:spPr>
          <a:xfrm>
            <a:off x="1114225" y="5916400"/>
            <a:ext cx="9070800" cy="627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Import all required python packages</a:t>
            </a:r>
            <a:endParaRPr sz="18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ga93425ea33_3_493"/>
          <p:cNvPicPr preferRelativeResize="0"/>
          <p:nvPr/>
        </p:nvPicPr>
        <p:blipFill rotWithShape="1">
          <a:blip r:embed="rId3">
            <a:alphaModFix/>
          </a:blip>
          <a:srcRect b="0" l="0" r="0" t="29047"/>
          <a:stretch/>
        </p:blipFill>
        <p:spPr>
          <a:xfrm>
            <a:off x="838200" y="1736725"/>
            <a:ext cx="9555300" cy="2714525"/>
          </a:xfrm>
          <a:prstGeom prst="rect">
            <a:avLst/>
          </a:prstGeom>
          <a:noFill/>
          <a:ln cap="flat" cmpd="sng" w="9525">
            <a:solidFill>
              <a:srgbClr val="000000"/>
            </a:solidFill>
            <a:prstDash val="solid"/>
            <a:round/>
            <a:headEnd len="sm" w="sm" type="none"/>
            <a:tailEnd len="sm" w="sm" type="none"/>
          </a:ln>
        </p:spPr>
      </p:pic>
      <p:sp>
        <p:nvSpPr>
          <p:cNvPr id="545" name="Google Shape;545;ga93425ea33_3_493"/>
          <p:cNvSpPr txBox="1"/>
          <p:nvPr>
            <p:ph type="title"/>
          </p:nvPr>
        </p:nvSpPr>
        <p:spPr>
          <a:xfrm>
            <a:off x="838200" y="365125"/>
            <a:ext cx="69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t>CODE - TPU :</a:t>
            </a:r>
            <a:endParaRPr/>
          </a:p>
        </p:txBody>
      </p:sp>
      <p:pic>
        <p:nvPicPr>
          <p:cNvPr id="546" name="Google Shape;546;ga93425ea33_3_493"/>
          <p:cNvPicPr preferRelativeResize="0"/>
          <p:nvPr/>
        </p:nvPicPr>
        <p:blipFill rotWithShape="1">
          <a:blip r:embed="rId4">
            <a:alphaModFix/>
          </a:blip>
          <a:srcRect b="0" l="0" r="0" t="0"/>
          <a:stretch/>
        </p:blipFill>
        <p:spPr>
          <a:xfrm>
            <a:off x="10074829" y="31200"/>
            <a:ext cx="2045970" cy="566420"/>
          </a:xfrm>
          <a:prstGeom prst="rect">
            <a:avLst/>
          </a:prstGeom>
          <a:noFill/>
          <a:ln>
            <a:noFill/>
          </a:ln>
        </p:spPr>
      </p:pic>
      <p:sp>
        <p:nvSpPr>
          <p:cNvPr id="547" name="Google Shape;547;ga93425ea33_3_493"/>
          <p:cNvSpPr txBox="1"/>
          <p:nvPr/>
        </p:nvSpPr>
        <p:spPr>
          <a:xfrm>
            <a:off x="1020075" y="4708000"/>
            <a:ext cx="9054900" cy="894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time.clock returns the current processor time as a floating point number expressed in seconds </a:t>
            </a:r>
            <a:endParaRPr sz="18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ga93425ea33_3_499"/>
          <p:cNvPicPr preferRelativeResize="0"/>
          <p:nvPr/>
        </p:nvPicPr>
        <p:blipFill rotWithShape="1">
          <a:blip r:embed="rId3">
            <a:alphaModFix/>
          </a:blip>
          <a:srcRect b="0" l="0" r="0" t="0"/>
          <a:stretch/>
        </p:blipFill>
        <p:spPr>
          <a:xfrm>
            <a:off x="838200" y="1232900"/>
            <a:ext cx="9456651" cy="4298824"/>
          </a:xfrm>
          <a:prstGeom prst="rect">
            <a:avLst/>
          </a:prstGeom>
          <a:noFill/>
          <a:ln cap="flat" cmpd="sng" w="9525">
            <a:solidFill>
              <a:srgbClr val="000000"/>
            </a:solidFill>
            <a:prstDash val="solid"/>
            <a:round/>
            <a:headEnd len="sm" w="sm" type="none"/>
            <a:tailEnd len="sm" w="sm" type="none"/>
          </a:ln>
        </p:spPr>
      </p:pic>
      <p:pic>
        <p:nvPicPr>
          <p:cNvPr id="553" name="Google Shape;553;ga93425ea33_3_499"/>
          <p:cNvPicPr preferRelativeResize="0"/>
          <p:nvPr/>
        </p:nvPicPr>
        <p:blipFill rotWithShape="1">
          <a:blip r:embed="rId4">
            <a:alphaModFix/>
          </a:blip>
          <a:srcRect b="0" l="0" r="0" t="0"/>
          <a:stretch/>
        </p:blipFill>
        <p:spPr>
          <a:xfrm>
            <a:off x="10074829" y="31200"/>
            <a:ext cx="2045970" cy="566420"/>
          </a:xfrm>
          <a:prstGeom prst="rect">
            <a:avLst/>
          </a:prstGeom>
          <a:noFill/>
          <a:ln>
            <a:noFill/>
          </a:ln>
        </p:spPr>
      </p:pic>
      <p:sp>
        <p:nvSpPr>
          <p:cNvPr id="554" name="Google Shape;554;ga93425ea33_3_499"/>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sp>
        <p:nvSpPr>
          <p:cNvPr id="555" name="Google Shape;555;ga93425ea33_3_499"/>
          <p:cNvSpPr txBox="1"/>
          <p:nvPr/>
        </p:nvSpPr>
        <p:spPr>
          <a:xfrm>
            <a:off x="894525" y="5696700"/>
            <a:ext cx="9431700" cy="925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Using the distribution strategy we tell the tensorflow to make use of all 8 cores at once.</a:t>
            </a:r>
            <a:endParaRPr sz="1800">
              <a:latin typeface="Calibri"/>
              <a:ea typeface="Calibri"/>
              <a:cs typeface="Calibri"/>
              <a:sym typeface="Calibri"/>
            </a:endParaRPr>
          </a:p>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When used with TPUs, datasets need to be stored in a </a:t>
            </a:r>
            <a:r>
              <a:rPr lang="en-US" sz="1800">
                <a:uFill>
                  <a:noFill/>
                </a:uFill>
                <a:latin typeface="Calibri"/>
                <a:ea typeface="Calibri"/>
                <a:cs typeface="Calibri"/>
                <a:sym typeface="Calibri"/>
                <a:hlinkClick r:id="rId5"/>
              </a:rPr>
              <a:t>Google Cloud Storage bucket</a:t>
            </a:r>
            <a:r>
              <a:rPr lang="en-US" sz="1800">
                <a:latin typeface="Calibri"/>
                <a:ea typeface="Calibri"/>
                <a:cs typeface="Calibri"/>
                <a:sym typeface="Calibri"/>
              </a:rPr>
              <a:t>. You can use data from any public GCS bucket by giving its path.</a:t>
            </a: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ga93425ea33_3_505"/>
          <p:cNvPicPr preferRelativeResize="0"/>
          <p:nvPr/>
        </p:nvPicPr>
        <p:blipFill rotWithShape="1">
          <a:blip r:embed="rId3">
            <a:alphaModFix/>
          </a:blip>
          <a:srcRect b="0" l="0" r="0" t="0"/>
          <a:stretch/>
        </p:blipFill>
        <p:spPr>
          <a:xfrm>
            <a:off x="838200" y="965325"/>
            <a:ext cx="10403623" cy="4621525"/>
          </a:xfrm>
          <a:prstGeom prst="rect">
            <a:avLst/>
          </a:prstGeom>
          <a:noFill/>
          <a:ln cap="flat" cmpd="sng" w="9525">
            <a:solidFill>
              <a:srgbClr val="000000"/>
            </a:solidFill>
            <a:prstDash val="solid"/>
            <a:round/>
            <a:headEnd len="sm" w="sm" type="none"/>
            <a:tailEnd len="sm" w="sm" type="none"/>
          </a:ln>
        </p:spPr>
      </p:pic>
      <p:sp>
        <p:nvSpPr>
          <p:cNvPr id="561" name="Google Shape;561;ga93425ea33_3_505"/>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562" name="Google Shape;562;ga93425ea33_3_505"/>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563" name="Google Shape;563;ga93425ea33_3_505"/>
          <p:cNvSpPr txBox="1"/>
          <p:nvPr/>
        </p:nvSpPr>
        <p:spPr>
          <a:xfrm>
            <a:off x="878825" y="5586850"/>
            <a:ext cx="10545900" cy="1004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When used with TPUs, datasets are often serialized into </a:t>
            </a:r>
            <a:r>
              <a:rPr lang="en-US" sz="1800">
                <a:uFill>
                  <a:noFill/>
                </a:uFill>
                <a:latin typeface="Calibri"/>
                <a:ea typeface="Calibri"/>
                <a:cs typeface="Calibri"/>
                <a:sym typeface="Calibri"/>
                <a:hlinkClick r:id="rId5"/>
              </a:rPr>
              <a:t>TFRecords</a:t>
            </a:r>
            <a:r>
              <a:rPr lang="en-US" sz="1800">
                <a:latin typeface="Calibri"/>
                <a:ea typeface="Calibri"/>
                <a:cs typeface="Calibri"/>
                <a:sym typeface="Calibri"/>
              </a:rPr>
              <a:t>. </a:t>
            </a:r>
            <a:endParaRPr sz="18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This is a format convenient for distributing data to each of the TPUs cores.</a:t>
            </a: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ga93425ea33_3_511"/>
          <p:cNvPicPr preferRelativeResize="0"/>
          <p:nvPr/>
        </p:nvPicPr>
        <p:blipFill rotWithShape="1">
          <a:blip r:embed="rId3">
            <a:alphaModFix/>
          </a:blip>
          <a:srcRect b="0" l="0" r="0" t="0"/>
          <a:stretch/>
        </p:blipFill>
        <p:spPr>
          <a:xfrm>
            <a:off x="737600" y="896200"/>
            <a:ext cx="9027434" cy="4863276"/>
          </a:xfrm>
          <a:prstGeom prst="rect">
            <a:avLst/>
          </a:prstGeom>
          <a:noFill/>
          <a:ln cap="flat" cmpd="sng" w="9525">
            <a:solidFill>
              <a:srgbClr val="000000"/>
            </a:solidFill>
            <a:prstDash val="solid"/>
            <a:round/>
            <a:headEnd len="sm" w="sm" type="none"/>
            <a:tailEnd len="sm" w="sm" type="none"/>
          </a:ln>
        </p:spPr>
      </p:pic>
      <p:sp>
        <p:nvSpPr>
          <p:cNvPr id="569" name="Google Shape;569;ga93425ea33_3_511"/>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570" name="Google Shape;570;ga93425ea33_3_511"/>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571" name="Google Shape;571;ga93425ea33_3_511"/>
          <p:cNvSpPr txBox="1"/>
          <p:nvPr/>
        </p:nvSpPr>
        <p:spPr>
          <a:xfrm>
            <a:off x="408025" y="5696700"/>
            <a:ext cx="11581800" cy="815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latin typeface="Calibri"/>
                <a:ea typeface="Calibri"/>
                <a:cs typeface="Calibri"/>
                <a:sym typeface="Calibri"/>
              </a:rPr>
              <a:t>We have to decode the data by </a:t>
            </a:r>
            <a:r>
              <a:rPr lang="en-US" sz="1800">
                <a:solidFill>
                  <a:srgbClr val="212529"/>
                </a:solidFill>
                <a:highlight>
                  <a:srgbClr val="FFFFFF"/>
                </a:highlight>
                <a:latin typeface="Calibri"/>
                <a:ea typeface="Calibri"/>
                <a:cs typeface="Calibri"/>
                <a:sym typeface="Calibri"/>
              </a:rPr>
              <a:t>converted to tensors so that it will be a valid input in our model. As images utilize an RGB scale, we specify 3 channels.</a:t>
            </a:r>
            <a:endParaRPr sz="1800">
              <a:solidFill>
                <a:srgbClr val="212529"/>
              </a:solidFill>
              <a:highlight>
                <a:srgbClr val="FFFFFF"/>
              </a:highlight>
              <a:latin typeface="Calibri"/>
              <a:ea typeface="Calibri"/>
              <a:cs typeface="Calibri"/>
              <a:sym typeface="Calibri"/>
            </a:endParaRPr>
          </a:p>
          <a:p>
            <a:pPr indent="-342900" lvl="0" marL="457200" rtl="0" algn="l">
              <a:spcBef>
                <a:spcPts val="0"/>
              </a:spcBef>
              <a:spcAft>
                <a:spcPts val="0"/>
              </a:spcAft>
              <a:buClr>
                <a:srgbClr val="212529"/>
              </a:buClr>
              <a:buSzPts val="1800"/>
              <a:buFont typeface="Calibri"/>
              <a:buChar char="●"/>
            </a:pPr>
            <a:r>
              <a:rPr lang="en-US" sz="1800">
                <a:latin typeface="Calibri"/>
                <a:ea typeface="Calibri"/>
                <a:cs typeface="Calibri"/>
                <a:sym typeface="Calibri"/>
              </a:rPr>
              <a:t>Our dataset is not ordered in any meaningful way, so the order can be ignored when loading our dataset. By ignoring the order and reading files as soon as they come in, it will take a shorter time to load the data</a:t>
            </a:r>
            <a:r>
              <a:rPr lang="en-US" sz="1150">
                <a:solidFill>
                  <a:srgbClr val="212529"/>
                </a:solidFill>
                <a:highlight>
                  <a:srgbClr val="FFFFFF"/>
                </a:highlight>
              </a:rPr>
              <a:t>.</a:t>
            </a:r>
            <a:endParaRPr sz="1800">
              <a:solidFill>
                <a:srgbClr val="212529"/>
              </a:solidFill>
              <a:highlight>
                <a:srgbClr val="FFFFFF"/>
              </a:highlight>
              <a:latin typeface="Calibri"/>
              <a:ea typeface="Calibri"/>
              <a:cs typeface="Calibri"/>
              <a:sym typeface="Calibri"/>
            </a:endParaRPr>
          </a:p>
        </p:txBody>
      </p:sp>
      <p:sp>
        <p:nvSpPr>
          <p:cNvPr id="572" name="Google Shape;572;ga93425ea33_3_511"/>
          <p:cNvSpPr/>
          <p:nvPr/>
        </p:nvSpPr>
        <p:spPr>
          <a:xfrm>
            <a:off x="7062025" y="1098525"/>
            <a:ext cx="282600" cy="12084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73" name="Google Shape;573;ga93425ea33_3_511"/>
          <p:cNvSpPr txBox="1"/>
          <p:nvPr/>
        </p:nvSpPr>
        <p:spPr>
          <a:xfrm>
            <a:off x="7344625" y="1123575"/>
            <a:ext cx="23382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212529"/>
                </a:solidFill>
                <a:highlight>
                  <a:srgbClr val="FFFFFF"/>
                </a:highlight>
              </a:rPr>
              <a:t>converted to tensors so that it will be a valid input in our model</a:t>
            </a:r>
            <a:endParaRPr b="1">
              <a:latin typeface="Calibri"/>
              <a:ea typeface="Calibri"/>
              <a:cs typeface="Calibri"/>
              <a:sym typeface="Calibri"/>
            </a:endParaRPr>
          </a:p>
        </p:txBody>
      </p:sp>
      <p:sp>
        <p:nvSpPr>
          <p:cNvPr id="574" name="Google Shape;574;ga93425ea33_3_511"/>
          <p:cNvSpPr/>
          <p:nvPr/>
        </p:nvSpPr>
        <p:spPr>
          <a:xfrm>
            <a:off x="7077700" y="2605100"/>
            <a:ext cx="408000" cy="1365300"/>
          </a:xfrm>
          <a:prstGeom prst="rightBrace">
            <a:avLst>
              <a:gd fmla="val 50000" name="adj1"/>
              <a:gd fmla="val 50000" name="adj2"/>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a93425ea33_3_511"/>
          <p:cNvSpPr txBox="1"/>
          <p:nvPr/>
        </p:nvSpPr>
        <p:spPr>
          <a:xfrm>
            <a:off x="7638100" y="2887575"/>
            <a:ext cx="2279400" cy="56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a:solidFill>
                  <a:srgbClr val="212529"/>
                </a:solidFill>
                <a:highlight>
                  <a:srgbClr val="FFFFFF"/>
                </a:highlight>
              </a:rPr>
              <a:t>parse out the image and the target values.</a:t>
            </a:r>
            <a:endParaRPr b="1">
              <a:solidFill>
                <a:srgbClr val="212529"/>
              </a:solidFill>
              <a:highlight>
                <a:srgbClr val="FFFFFF"/>
              </a:highlight>
            </a:endParaRPr>
          </a:p>
          <a:p>
            <a:pPr indent="0" lvl="0" marL="0" rtl="0" algn="l">
              <a:spcBef>
                <a:spcPts val="1200"/>
              </a:spcBef>
              <a:spcAft>
                <a:spcPts val="0"/>
              </a:spcAft>
              <a:buNone/>
            </a:pPr>
            <a:r>
              <a:t/>
            </a:r>
            <a:endParaRPr b="1">
              <a:solidFill>
                <a:srgbClr val="212529"/>
              </a:solidFill>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ga93425ea33_3_517"/>
          <p:cNvPicPr preferRelativeResize="0"/>
          <p:nvPr/>
        </p:nvPicPr>
        <p:blipFill rotWithShape="1">
          <a:blip r:embed="rId3">
            <a:alphaModFix/>
          </a:blip>
          <a:srcRect b="0" l="0" r="0" t="0"/>
          <a:stretch/>
        </p:blipFill>
        <p:spPr>
          <a:xfrm>
            <a:off x="878825" y="972500"/>
            <a:ext cx="9164926" cy="4693000"/>
          </a:xfrm>
          <a:prstGeom prst="rect">
            <a:avLst/>
          </a:prstGeom>
          <a:noFill/>
          <a:ln cap="flat" cmpd="sng" w="9525">
            <a:solidFill>
              <a:srgbClr val="000000"/>
            </a:solidFill>
            <a:prstDash val="solid"/>
            <a:round/>
            <a:headEnd len="sm" w="sm" type="none"/>
            <a:tailEnd len="sm" w="sm" type="none"/>
          </a:ln>
        </p:spPr>
      </p:pic>
      <p:sp>
        <p:nvSpPr>
          <p:cNvPr id="581" name="Google Shape;581;ga93425ea33_3_517"/>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582" name="Google Shape;582;ga93425ea33_3_517"/>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583" name="Google Shape;583;ga93425ea33_3_517"/>
          <p:cNvSpPr txBox="1"/>
          <p:nvPr/>
        </p:nvSpPr>
        <p:spPr>
          <a:xfrm>
            <a:off x="878825" y="5800300"/>
            <a:ext cx="9274800" cy="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Now we will use the tf.data API to define an efficient data pipeline for each of the training, validation, and test splits.</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ga93425ea33_3_523"/>
          <p:cNvPicPr preferRelativeResize="0"/>
          <p:nvPr/>
        </p:nvPicPr>
        <p:blipFill rotWithShape="1">
          <a:blip r:embed="rId3">
            <a:alphaModFix/>
          </a:blip>
          <a:srcRect b="0" l="0" r="0" t="0"/>
          <a:stretch/>
        </p:blipFill>
        <p:spPr>
          <a:xfrm>
            <a:off x="925925" y="1082350"/>
            <a:ext cx="9776949" cy="4520174"/>
          </a:xfrm>
          <a:prstGeom prst="rect">
            <a:avLst/>
          </a:prstGeom>
          <a:noFill/>
          <a:ln cap="flat" cmpd="sng" w="9525">
            <a:solidFill>
              <a:srgbClr val="000000"/>
            </a:solidFill>
            <a:prstDash val="solid"/>
            <a:round/>
            <a:headEnd len="sm" w="sm" type="none"/>
            <a:tailEnd len="sm" w="sm" type="none"/>
          </a:ln>
        </p:spPr>
      </p:pic>
      <p:sp>
        <p:nvSpPr>
          <p:cNvPr id="589" name="Google Shape;589;ga93425ea33_3_523"/>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590" name="Google Shape;590;ga93425ea33_3_523"/>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591" name="Google Shape;591;ga93425ea33_3_523"/>
          <p:cNvSpPr txBox="1"/>
          <p:nvPr/>
        </p:nvSpPr>
        <p:spPr>
          <a:xfrm>
            <a:off x="925925" y="5665300"/>
            <a:ext cx="9777000" cy="973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This will create the datasets that we'll use with Keras during training and inference. Notice how we scale the size of the batches to the number of TPU cores.</a:t>
            </a:r>
            <a:endParaRPr sz="1800">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After defining  the batch size there will be 16 with TPU off and 128 (=16*8) with TPU on.</a:t>
            </a:r>
            <a:endParaRPr sz="1800">
              <a:latin typeface="Calibri"/>
              <a:ea typeface="Calibri"/>
              <a:cs typeface="Calibri"/>
              <a:sym typeface="Calibri"/>
            </a:endParaRPr>
          </a:p>
          <a:p>
            <a:pPr indent="0" lvl="0" marL="45720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ga93425ea33_3_126"/>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7" name="Google Shape;207;ga93425ea33_3_126"/>
          <p:cNvGrpSpPr/>
          <p:nvPr/>
        </p:nvGrpSpPr>
        <p:grpSpPr>
          <a:xfrm>
            <a:off x="82" y="1216597"/>
            <a:ext cx="731548" cy="673456"/>
            <a:chOff x="3940602" y="308034"/>
            <a:chExt cx="2116748" cy="3429000"/>
          </a:xfrm>
        </p:grpSpPr>
        <p:sp>
          <p:nvSpPr>
            <p:cNvPr id="208" name="Google Shape;208;ga93425ea33_3_126"/>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9" name="Google Shape;209;ga93425ea33_3_126"/>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ga93425ea33_3_126"/>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1" name="Google Shape;211;ga93425ea33_3_126"/>
          <p:cNvSpPr/>
          <p:nvPr/>
        </p:nvSpPr>
        <p:spPr>
          <a:xfrm>
            <a:off x="640079" y="613954"/>
            <a:ext cx="10907400" cy="18942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ga93425ea33_3_126"/>
          <p:cNvSpPr txBox="1"/>
          <p:nvPr>
            <p:ph type="title"/>
          </p:nvPr>
        </p:nvSpPr>
        <p:spPr>
          <a:xfrm>
            <a:off x="970384" y="1187104"/>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OBJECTIVE :</a:t>
            </a:r>
            <a:endParaRPr/>
          </a:p>
        </p:txBody>
      </p:sp>
      <p:sp>
        <p:nvSpPr>
          <p:cNvPr id="213" name="Google Shape;213;ga93425ea33_3_126"/>
          <p:cNvSpPr txBox="1"/>
          <p:nvPr>
            <p:ph idx="1" type="body"/>
          </p:nvPr>
        </p:nvSpPr>
        <p:spPr>
          <a:xfrm>
            <a:off x="970384" y="2692439"/>
            <a:ext cx="9941400" cy="3962976"/>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0"/>
              </a:spcBef>
              <a:spcAft>
                <a:spcPts val="0"/>
              </a:spcAft>
              <a:buClr>
                <a:schemeClr val="dk1"/>
              </a:buClr>
              <a:buSzPts val="2000"/>
              <a:buChar char="•"/>
            </a:pPr>
            <a:r>
              <a:rPr lang="en-US" sz="2000"/>
              <a:t>We have a wide variety of different flower species in the world like one species that have many colors for example like rose.</a:t>
            </a:r>
            <a:endParaRPr/>
          </a:p>
          <a:p>
            <a:pPr indent="-101600" lvl="0" marL="228600" rtl="0" algn="just">
              <a:lnSpc>
                <a:spcPct val="90000"/>
              </a:lnSpc>
              <a:spcBef>
                <a:spcPts val="0"/>
              </a:spcBef>
              <a:spcAft>
                <a:spcPts val="0"/>
              </a:spcAft>
              <a:buClr>
                <a:schemeClr val="dk1"/>
              </a:buClr>
              <a:buSzPts val="2000"/>
              <a:buNone/>
            </a:pPr>
            <a:r>
              <a:t/>
            </a:r>
            <a:endParaRPr sz="2000"/>
          </a:p>
          <a:p>
            <a:pPr indent="-228600" lvl="0" marL="228600" rtl="0" algn="just">
              <a:lnSpc>
                <a:spcPct val="90000"/>
              </a:lnSpc>
              <a:spcBef>
                <a:spcPts val="1000"/>
              </a:spcBef>
              <a:spcAft>
                <a:spcPts val="0"/>
              </a:spcAft>
              <a:buClr>
                <a:schemeClr val="dk1"/>
              </a:buClr>
              <a:buSzPts val="2000"/>
              <a:buChar char="•"/>
            </a:pPr>
            <a:r>
              <a:rPr lang="en-US" sz="2000"/>
              <a:t>It has been very difficult to always remember and also determine their information of what type they belong to .</a:t>
            </a:r>
            <a:endParaRPr/>
          </a:p>
          <a:p>
            <a:pPr indent="-101600" lvl="0" marL="228600" rtl="0" algn="just">
              <a:lnSpc>
                <a:spcPct val="90000"/>
              </a:lnSpc>
              <a:spcBef>
                <a:spcPts val="1000"/>
              </a:spcBef>
              <a:spcAft>
                <a:spcPts val="0"/>
              </a:spcAft>
              <a:buClr>
                <a:schemeClr val="dk1"/>
              </a:buClr>
              <a:buSzPts val="2000"/>
              <a:buNone/>
            </a:pPr>
            <a:r>
              <a:t/>
            </a:r>
            <a:endParaRPr sz="2000"/>
          </a:p>
          <a:p>
            <a:pPr indent="-228600" lvl="0" marL="228600" rtl="0" algn="just">
              <a:lnSpc>
                <a:spcPct val="90000"/>
              </a:lnSpc>
              <a:spcBef>
                <a:spcPts val="1000"/>
              </a:spcBef>
              <a:spcAft>
                <a:spcPts val="0"/>
              </a:spcAft>
              <a:buClr>
                <a:schemeClr val="dk1"/>
              </a:buClr>
              <a:buSzPts val="2000"/>
              <a:buChar char="•"/>
            </a:pPr>
            <a:r>
              <a:rPr lang="en-US" sz="2000"/>
              <a:t> Some of them may belong to same species but might have different colors or different petals .</a:t>
            </a:r>
            <a:endParaRPr/>
          </a:p>
          <a:p>
            <a:pPr indent="-101600" lvl="0" marL="228600" rtl="0" algn="just">
              <a:lnSpc>
                <a:spcPct val="90000"/>
              </a:lnSpc>
              <a:spcBef>
                <a:spcPts val="1000"/>
              </a:spcBef>
              <a:spcAft>
                <a:spcPts val="0"/>
              </a:spcAft>
              <a:buClr>
                <a:schemeClr val="dk1"/>
              </a:buClr>
              <a:buSzPts val="2000"/>
              <a:buNone/>
            </a:pPr>
            <a:r>
              <a:t/>
            </a:r>
            <a:endParaRPr sz="2000"/>
          </a:p>
          <a:p>
            <a:pPr indent="-228600" lvl="0" marL="228600" rtl="0" algn="just">
              <a:lnSpc>
                <a:spcPct val="90000"/>
              </a:lnSpc>
              <a:spcBef>
                <a:spcPts val="1000"/>
              </a:spcBef>
              <a:spcAft>
                <a:spcPts val="0"/>
              </a:spcAft>
              <a:buClr>
                <a:schemeClr val="dk1"/>
              </a:buClr>
              <a:buSzPts val="2000"/>
              <a:buChar char="•"/>
            </a:pPr>
            <a:r>
              <a:rPr lang="en-US" sz="2000"/>
              <a:t>So it has been very difficult to identify and recognize different plants based on their flower or petals.</a:t>
            </a:r>
            <a:endParaRPr sz="2000"/>
          </a:p>
          <a:p>
            <a:pPr indent="-101600" lvl="0" marL="228600" rtl="0" algn="just">
              <a:lnSpc>
                <a:spcPct val="90000"/>
              </a:lnSpc>
              <a:spcBef>
                <a:spcPts val="1000"/>
              </a:spcBef>
              <a:spcAft>
                <a:spcPts val="0"/>
              </a:spcAft>
              <a:buClr>
                <a:schemeClr val="dk1"/>
              </a:buClr>
              <a:buSzPts val="2000"/>
              <a:buNone/>
            </a:pPr>
            <a:r>
              <a:t/>
            </a:r>
            <a:endParaRPr sz="2000"/>
          </a:p>
        </p:txBody>
      </p:sp>
      <p:cxnSp>
        <p:nvCxnSpPr>
          <p:cNvPr id="214" name="Google Shape;214;ga93425ea33_3_126"/>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215" name="Google Shape;215;ga93425ea33_3_126"/>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216" name="Google Shape;216;ga93425ea33_3_126"/>
          <p:cNvPicPr preferRelativeResize="0"/>
          <p:nvPr/>
        </p:nvPicPr>
        <p:blipFill rotWithShape="1">
          <a:blip r:embed="rId3">
            <a:alphaModFix/>
          </a:blip>
          <a:srcRect b="0" l="0" r="0" t="0"/>
          <a:stretch/>
        </p:blipFill>
        <p:spPr>
          <a:xfrm>
            <a:off x="10074829" y="-6122"/>
            <a:ext cx="2045970" cy="5664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ga93425ea33_3_529"/>
          <p:cNvPicPr preferRelativeResize="0"/>
          <p:nvPr/>
        </p:nvPicPr>
        <p:blipFill rotWithShape="1">
          <a:blip r:embed="rId3">
            <a:alphaModFix/>
          </a:blip>
          <a:srcRect b="0" l="0" r="0" t="0"/>
          <a:stretch/>
        </p:blipFill>
        <p:spPr>
          <a:xfrm>
            <a:off x="811425" y="894775"/>
            <a:ext cx="8295349" cy="4595600"/>
          </a:xfrm>
          <a:prstGeom prst="rect">
            <a:avLst/>
          </a:prstGeom>
          <a:noFill/>
          <a:ln cap="flat" cmpd="sng" w="9525">
            <a:solidFill>
              <a:srgbClr val="000000"/>
            </a:solidFill>
            <a:prstDash val="solid"/>
            <a:round/>
            <a:headEnd len="sm" w="sm" type="none"/>
            <a:tailEnd len="sm" w="sm" type="none"/>
          </a:ln>
        </p:spPr>
      </p:pic>
      <p:sp>
        <p:nvSpPr>
          <p:cNvPr id="597" name="Google Shape;597;ga93425ea33_3_529"/>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598" name="Google Shape;598;ga93425ea33_3_529"/>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599" name="Google Shape;599;ga93425ea33_3_529"/>
          <p:cNvSpPr txBox="1"/>
          <p:nvPr/>
        </p:nvSpPr>
        <p:spPr>
          <a:xfrm>
            <a:off x="847450" y="5602525"/>
            <a:ext cx="8223300" cy="1042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Here we are printing the training &amp; test data set shapes.</a:t>
            </a:r>
            <a:endParaRPr sz="1800">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These datasets are tf.data.Dataset objects.The training and validation sets are streams of (image, label) pairs &amp; the test set is a stream of (image, idnum) pairs;</a:t>
            </a:r>
            <a:r>
              <a:rPr lang="en-US" sz="1800">
                <a:latin typeface="Calibri"/>
                <a:ea typeface="Calibri"/>
                <a:cs typeface="Calibri"/>
                <a:sym typeface="Calibri"/>
              </a:rPr>
              <a:t> </a:t>
            </a:r>
            <a:r>
              <a:rPr lang="en-US" sz="1800">
                <a:latin typeface="Calibri"/>
                <a:ea typeface="Calibri"/>
                <a:cs typeface="Calibri"/>
                <a:sym typeface="Calibri"/>
              </a:rPr>
              <a:t>idnum</a:t>
            </a: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ga93425ea33_3_535"/>
          <p:cNvPicPr preferRelativeResize="0"/>
          <p:nvPr/>
        </p:nvPicPr>
        <p:blipFill rotWithShape="1">
          <a:blip r:embed="rId3">
            <a:alphaModFix/>
          </a:blip>
          <a:srcRect b="0" l="0" r="0" t="0"/>
          <a:stretch/>
        </p:blipFill>
        <p:spPr>
          <a:xfrm>
            <a:off x="838200" y="1296750"/>
            <a:ext cx="9346800" cy="4368550"/>
          </a:xfrm>
          <a:prstGeom prst="rect">
            <a:avLst/>
          </a:prstGeom>
          <a:noFill/>
          <a:ln cap="flat" cmpd="sng" w="9525">
            <a:solidFill>
              <a:srgbClr val="000000"/>
            </a:solidFill>
            <a:prstDash val="solid"/>
            <a:round/>
            <a:headEnd len="sm" w="sm" type="none"/>
            <a:tailEnd len="sm" w="sm" type="none"/>
          </a:ln>
        </p:spPr>
      </p:pic>
      <p:sp>
        <p:nvSpPr>
          <p:cNvPr id="605" name="Google Shape;605;ga93425ea33_3_535"/>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06" name="Google Shape;606;ga93425ea33_3_535"/>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07" name="Google Shape;607;ga93425ea33_3_535"/>
          <p:cNvSpPr txBox="1"/>
          <p:nvPr/>
        </p:nvSpPr>
        <p:spPr>
          <a:xfrm>
            <a:off x="878825" y="5775150"/>
            <a:ext cx="10326300" cy="816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Before any Machine Learning, it is always important for the user to get to know the dataset better. In here, Using visualization tools, we understand the dataset so that we are informed.</a:t>
            </a:r>
            <a:endParaRPr sz="18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ga93425ea33_3_541"/>
          <p:cNvPicPr preferRelativeResize="0"/>
          <p:nvPr/>
        </p:nvPicPr>
        <p:blipFill rotWithShape="1">
          <a:blip r:embed="rId4">
            <a:alphaModFix/>
          </a:blip>
          <a:srcRect b="0" l="0" r="0" t="0"/>
          <a:stretch/>
        </p:blipFill>
        <p:spPr>
          <a:xfrm>
            <a:off x="838200" y="1282100"/>
            <a:ext cx="9362475" cy="4320425"/>
          </a:xfrm>
          <a:prstGeom prst="rect">
            <a:avLst/>
          </a:prstGeom>
          <a:noFill/>
          <a:ln cap="flat" cmpd="sng" w="9525">
            <a:solidFill>
              <a:srgbClr val="000000"/>
            </a:solidFill>
            <a:prstDash val="solid"/>
            <a:round/>
            <a:headEnd len="sm" w="sm" type="none"/>
            <a:tailEnd len="sm" w="sm" type="none"/>
          </a:ln>
        </p:spPr>
      </p:pic>
      <p:sp>
        <p:nvSpPr>
          <p:cNvPr id="613" name="Google Shape;613;ga93425ea33_3_541"/>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14" name="Google Shape;614;ga93425ea33_3_541"/>
          <p:cNvPicPr preferRelativeResize="0"/>
          <p:nvPr/>
        </p:nvPicPr>
        <p:blipFill rotWithShape="1">
          <a:blip r:embed="rId5">
            <a:alphaModFix/>
          </a:blip>
          <a:srcRect b="0" l="0" r="0" t="0"/>
          <a:stretch/>
        </p:blipFill>
        <p:spPr>
          <a:xfrm>
            <a:off x="10074829" y="-136751"/>
            <a:ext cx="2045970" cy="5664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pic>
        <p:nvPicPr>
          <p:cNvPr id="619" name="Google Shape;619;ga93425ea33_3_547"/>
          <p:cNvPicPr preferRelativeResize="0"/>
          <p:nvPr/>
        </p:nvPicPr>
        <p:blipFill rotWithShape="1">
          <a:blip r:embed="rId3">
            <a:alphaModFix/>
          </a:blip>
          <a:srcRect b="0" l="0" r="0" t="0"/>
          <a:stretch/>
        </p:blipFill>
        <p:spPr>
          <a:xfrm>
            <a:off x="925900" y="1178725"/>
            <a:ext cx="9148924" cy="4245125"/>
          </a:xfrm>
          <a:prstGeom prst="rect">
            <a:avLst/>
          </a:prstGeom>
          <a:noFill/>
          <a:ln cap="flat" cmpd="sng" w="9525">
            <a:solidFill>
              <a:srgbClr val="000000"/>
            </a:solidFill>
            <a:prstDash val="solid"/>
            <a:round/>
            <a:headEnd len="sm" w="sm" type="none"/>
            <a:tailEnd len="sm" w="sm" type="none"/>
          </a:ln>
        </p:spPr>
      </p:pic>
      <p:sp>
        <p:nvSpPr>
          <p:cNvPr id="620" name="Google Shape;620;ga93425ea33_3_547"/>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21" name="Google Shape;621;ga93425ea33_3_547"/>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22" name="Google Shape;622;ga93425ea33_3_547"/>
          <p:cNvSpPr txBox="1"/>
          <p:nvPr/>
        </p:nvSpPr>
        <p:spPr>
          <a:xfrm>
            <a:off x="925901" y="5520225"/>
            <a:ext cx="8517900" cy="885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You can display a single batch of images from a dataset with another of our helper functions. The above cell will turn the dataset into an iterator of batches of 20 images.</a:t>
            </a:r>
            <a:endParaRPr sz="18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pic>
        <p:nvPicPr>
          <p:cNvPr id="627" name="Google Shape;627;ga93425ea33_3_553"/>
          <p:cNvPicPr preferRelativeResize="0"/>
          <p:nvPr/>
        </p:nvPicPr>
        <p:blipFill rotWithShape="1">
          <a:blip r:embed="rId3">
            <a:alphaModFix/>
          </a:blip>
          <a:srcRect b="0" l="0" r="0" t="0"/>
          <a:stretch/>
        </p:blipFill>
        <p:spPr>
          <a:xfrm>
            <a:off x="972975" y="1082350"/>
            <a:ext cx="8301800" cy="4770699"/>
          </a:xfrm>
          <a:prstGeom prst="rect">
            <a:avLst/>
          </a:prstGeom>
          <a:noFill/>
          <a:ln cap="flat" cmpd="sng" w="9525">
            <a:solidFill>
              <a:srgbClr val="000000"/>
            </a:solidFill>
            <a:prstDash val="solid"/>
            <a:round/>
            <a:headEnd len="sm" w="sm" type="none"/>
            <a:tailEnd len="sm" w="sm" type="none"/>
          </a:ln>
        </p:spPr>
      </p:pic>
      <p:sp>
        <p:nvSpPr>
          <p:cNvPr id="628" name="Google Shape;628;ga93425ea33_3_553"/>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29" name="Google Shape;629;ga93425ea33_3_553"/>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ga93425ea33_3_559"/>
          <p:cNvPicPr preferRelativeResize="0"/>
          <p:nvPr/>
        </p:nvPicPr>
        <p:blipFill rotWithShape="1">
          <a:blip r:embed="rId3">
            <a:alphaModFix/>
          </a:blip>
          <a:srcRect b="0" l="0" r="0" t="0"/>
          <a:stretch/>
        </p:blipFill>
        <p:spPr>
          <a:xfrm>
            <a:off x="838200" y="1216750"/>
            <a:ext cx="10712801" cy="3962050"/>
          </a:xfrm>
          <a:prstGeom prst="rect">
            <a:avLst/>
          </a:prstGeom>
          <a:noFill/>
          <a:ln cap="flat" cmpd="sng" w="9525">
            <a:solidFill>
              <a:srgbClr val="000000"/>
            </a:solidFill>
            <a:prstDash val="solid"/>
            <a:round/>
            <a:headEnd len="sm" w="sm" type="none"/>
            <a:tailEnd len="sm" w="sm" type="none"/>
          </a:ln>
        </p:spPr>
      </p:pic>
      <p:sp>
        <p:nvSpPr>
          <p:cNvPr id="635" name="Google Shape;635;ga93425ea33_3_559"/>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36" name="Google Shape;636;ga93425ea33_3_559"/>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37" name="Google Shape;637;ga93425ea33_3_559"/>
          <p:cNvSpPr txBox="1"/>
          <p:nvPr/>
        </p:nvSpPr>
        <p:spPr>
          <a:xfrm>
            <a:off x="1035750" y="5476975"/>
            <a:ext cx="10420500" cy="925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Now we're ready to create a neural network for classifying images.</a:t>
            </a:r>
            <a:endParaRPr sz="1800">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We will use the Vgg16 model which is pretrained model on imagenet.</a:t>
            </a:r>
            <a:endParaRPr sz="1800">
              <a:latin typeface="Calibri"/>
              <a:ea typeface="Calibri"/>
              <a:cs typeface="Calibri"/>
              <a:sym typeface="Calibri"/>
            </a:endParaRPr>
          </a:p>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The distribution strategy we created earlier contains a </a:t>
            </a:r>
            <a:r>
              <a:rPr lang="en-US" sz="1800">
                <a:uFill>
                  <a:noFill/>
                </a:uFill>
                <a:latin typeface="Calibri"/>
                <a:ea typeface="Calibri"/>
                <a:cs typeface="Calibri"/>
                <a:sym typeface="Calibri"/>
                <a:hlinkClick r:id="rId5"/>
              </a:rPr>
              <a:t>context manager</a:t>
            </a:r>
            <a:r>
              <a:rPr lang="en-US" sz="1800">
                <a:latin typeface="Calibri"/>
                <a:ea typeface="Calibri"/>
                <a:cs typeface="Calibri"/>
                <a:sym typeface="Calibri"/>
              </a:rPr>
              <a:t>, strategy.scope. This context manager tells TensorFlow how to divide the work of training among the eight TPU cores.</a:t>
            </a:r>
            <a:endParaRPr>
              <a:solidFill>
                <a:schemeClr val="dk1"/>
              </a:solidFill>
              <a:highlight>
                <a:srgbClr val="FFFFFF"/>
              </a:highlight>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pic>
        <p:nvPicPr>
          <p:cNvPr id="642" name="Google Shape;642;ga93425ea33_3_565"/>
          <p:cNvPicPr preferRelativeResize="0"/>
          <p:nvPr/>
        </p:nvPicPr>
        <p:blipFill rotWithShape="1">
          <a:blip r:embed="rId3">
            <a:alphaModFix/>
          </a:blip>
          <a:srcRect b="0" l="0" r="0" t="0"/>
          <a:stretch/>
        </p:blipFill>
        <p:spPr>
          <a:xfrm>
            <a:off x="963724" y="1206600"/>
            <a:ext cx="7918700" cy="3733050"/>
          </a:xfrm>
          <a:prstGeom prst="rect">
            <a:avLst/>
          </a:prstGeom>
          <a:noFill/>
          <a:ln cap="flat" cmpd="sng" w="9525">
            <a:solidFill>
              <a:srgbClr val="000000"/>
            </a:solidFill>
            <a:prstDash val="solid"/>
            <a:round/>
            <a:headEnd len="sm" w="sm" type="none"/>
            <a:tailEnd len="sm" w="sm" type="none"/>
          </a:ln>
        </p:spPr>
      </p:pic>
      <p:sp>
        <p:nvSpPr>
          <p:cNvPr id="643" name="Google Shape;643;ga93425ea33_3_565"/>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44" name="Google Shape;644;ga93425ea33_3_565"/>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45" name="Google Shape;645;ga93425ea33_3_565"/>
          <p:cNvSpPr txBox="1"/>
          <p:nvPr/>
        </p:nvSpPr>
        <p:spPr>
          <a:xfrm>
            <a:off x="988675" y="5241575"/>
            <a:ext cx="8003700" cy="88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en-US" sz="1800">
                <a:latin typeface="Calibri"/>
                <a:ea typeface="Calibri"/>
                <a:cs typeface="Calibri"/>
                <a:sym typeface="Calibri"/>
              </a:rPr>
              <a:t>Here the model is getting compiled &amp; the 'sparse_categorical' versions of the loss and metrics are appropriate for a classification task with more than two labels, like this one.</a:t>
            </a:r>
            <a:endParaRPr sz="18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ga93425ea33_3_571"/>
          <p:cNvPicPr preferRelativeResize="0"/>
          <p:nvPr/>
        </p:nvPicPr>
        <p:blipFill rotWithShape="1">
          <a:blip r:embed="rId3">
            <a:alphaModFix/>
          </a:blip>
          <a:srcRect b="0" l="0" r="0" t="0"/>
          <a:stretch/>
        </p:blipFill>
        <p:spPr>
          <a:xfrm>
            <a:off x="1020050" y="1185400"/>
            <a:ext cx="8443051" cy="4158400"/>
          </a:xfrm>
          <a:prstGeom prst="rect">
            <a:avLst/>
          </a:prstGeom>
          <a:noFill/>
          <a:ln cap="flat" cmpd="sng" w="9525">
            <a:solidFill>
              <a:srgbClr val="FF0000"/>
            </a:solidFill>
            <a:prstDash val="solid"/>
            <a:round/>
            <a:headEnd len="sm" w="sm" type="none"/>
            <a:tailEnd len="sm" w="sm" type="none"/>
          </a:ln>
        </p:spPr>
      </p:pic>
      <p:sp>
        <p:nvSpPr>
          <p:cNvPr id="651" name="Google Shape;651;ga93425ea33_3_571"/>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52" name="Google Shape;652;ga93425ea33_3_571"/>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53" name="Google Shape;653;ga93425ea33_3_571"/>
          <p:cNvSpPr txBox="1"/>
          <p:nvPr/>
        </p:nvSpPr>
        <p:spPr>
          <a:xfrm>
            <a:off x="1098525" y="5508375"/>
            <a:ext cx="8443200" cy="1035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We'll train this network with a special learning rate schedule.</a:t>
            </a:r>
            <a:endParaRPr sz="1800">
              <a:latin typeface="Calibri"/>
              <a:ea typeface="Calibri"/>
              <a:cs typeface="Calibri"/>
              <a:sym typeface="Calibri"/>
            </a:endParaRPr>
          </a:p>
          <a:p>
            <a:pPr indent="0" lvl="0" marL="457200" rtl="0" algn="l">
              <a:spcBef>
                <a:spcPts val="0"/>
              </a:spcBef>
              <a:spcAft>
                <a:spcPts val="0"/>
              </a:spcAft>
              <a:buNone/>
            </a:pPr>
            <a:r>
              <a:t/>
            </a:r>
            <a:endParaRPr>
              <a:solidFill>
                <a:schemeClr val="dk1"/>
              </a:solidFill>
              <a:highlight>
                <a:srgbClr val="FFFFFF"/>
              </a:highlight>
              <a:latin typeface="Calibri"/>
              <a:ea typeface="Calibri"/>
              <a:cs typeface="Calibri"/>
              <a:sym typeface="Calibri"/>
            </a:endParaRPr>
          </a:p>
        </p:txBody>
      </p:sp>
      <p:cxnSp>
        <p:nvCxnSpPr>
          <p:cNvPr id="654" name="Google Shape;654;ga93425ea33_3_571"/>
          <p:cNvCxnSpPr/>
          <p:nvPr/>
        </p:nvCxnSpPr>
        <p:spPr>
          <a:xfrm rot="10800000">
            <a:off x="7140475" y="1569325"/>
            <a:ext cx="502200" cy="0"/>
          </a:xfrm>
          <a:prstGeom prst="straightConnector1">
            <a:avLst/>
          </a:prstGeom>
          <a:noFill/>
          <a:ln cap="flat" cmpd="sng" w="9525">
            <a:solidFill>
              <a:srgbClr val="FF0000"/>
            </a:solidFill>
            <a:prstDash val="solid"/>
            <a:round/>
            <a:headEnd len="med" w="med" type="none"/>
            <a:tailEnd len="med" w="med" type="triangle"/>
          </a:ln>
        </p:spPr>
      </p:cxnSp>
      <p:sp>
        <p:nvSpPr>
          <p:cNvPr id="655" name="Google Shape;655;ga93425ea33_3_571"/>
          <p:cNvSpPr txBox="1"/>
          <p:nvPr/>
        </p:nvSpPr>
        <p:spPr>
          <a:xfrm>
            <a:off x="7752525" y="1365325"/>
            <a:ext cx="1553700" cy="36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lr schedule</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ga93425ea33_3_577"/>
          <p:cNvPicPr preferRelativeResize="0"/>
          <p:nvPr/>
        </p:nvPicPr>
        <p:blipFill rotWithShape="1">
          <a:blip r:embed="rId3">
            <a:alphaModFix/>
          </a:blip>
          <a:srcRect b="0" l="0" r="0" t="0"/>
          <a:stretch/>
        </p:blipFill>
        <p:spPr>
          <a:xfrm>
            <a:off x="985800" y="1082350"/>
            <a:ext cx="8336051" cy="4331850"/>
          </a:xfrm>
          <a:prstGeom prst="rect">
            <a:avLst/>
          </a:prstGeom>
          <a:noFill/>
          <a:ln cap="flat" cmpd="sng" w="9525">
            <a:solidFill>
              <a:srgbClr val="000000"/>
            </a:solidFill>
            <a:prstDash val="solid"/>
            <a:round/>
            <a:headEnd len="sm" w="sm" type="none"/>
            <a:tailEnd len="sm" w="sm" type="none"/>
          </a:ln>
        </p:spPr>
      </p:pic>
      <p:sp>
        <p:nvSpPr>
          <p:cNvPr id="661" name="Google Shape;661;ga93425ea33_3_577"/>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62" name="Google Shape;662;ga93425ea33_3_577"/>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ga93425ea33_3_601"/>
          <p:cNvPicPr preferRelativeResize="0"/>
          <p:nvPr/>
        </p:nvPicPr>
        <p:blipFill rotWithShape="1">
          <a:blip r:embed="rId3">
            <a:alphaModFix/>
          </a:blip>
          <a:srcRect b="0" l="0" r="0" t="0"/>
          <a:stretch/>
        </p:blipFill>
        <p:spPr>
          <a:xfrm>
            <a:off x="647249" y="1082350"/>
            <a:ext cx="9051251" cy="4406300"/>
          </a:xfrm>
          <a:prstGeom prst="rect">
            <a:avLst/>
          </a:prstGeom>
          <a:noFill/>
          <a:ln cap="flat" cmpd="sng" w="9525">
            <a:solidFill>
              <a:srgbClr val="000000"/>
            </a:solidFill>
            <a:prstDash val="solid"/>
            <a:round/>
            <a:headEnd len="sm" w="sm" type="none"/>
            <a:tailEnd len="sm" w="sm" type="none"/>
          </a:ln>
        </p:spPr>
      </p:pic>
      <p:sp>
        <p:nvSpPr>
          <p:cNvPr id="668" name="Google Shape;668;ga93425ea33_3_601"/>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69" name="Google Shape;669;ga93425ea33_3_601"/>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70" name="Google Shape;670;ga93425ea33_3_601"/>
          <p:cNvSpPr txBox="1"/>
          <p:nvPr/>
        </p:nvSpPr>
        <p:spPr>
          <a:xfrm>
            <a:off x="768975" y="5759475"/>
            <a:ext cx="8929500" cy="659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This is the time elapsed while training the model.</a:t>
            </a:r>
            <a:endParaRPr sz="18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sp>
        <p:nvSpPr>
          <p:cNvPr id="221" name="Google Shape;221;ga93425ea33_3_140"/>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ga93425ea33_3_140"/>
          <p:cNvSpPr txBox="1"/>
          <p:nvPr/>
        </p:nvSpPr>
        <p:spPr>
          <a:xfrm>
            <a:off x="808638" y="386930"/>
            <a:ext cx="9236700" cy="118895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600"/>
              </a:spcAft>
              <a:buClr>
                <a:schemeClr val="dk1"/>
              </a:buClr>
              <a:buSzPts val="4320"/>
              <a:buFont typeface="Calibri"/>
              <a:buNone/>
            </a:pPr>
            <a:r>
              <a:rPr b="0" i="0" lang="en-US" sz="4400" u="none" cap="none" strike="noStrike">
                <a:solidFill>
                  <a:schemeClr val="dk1"/>
                </a:solidFill>
                <a:latin typeface="Georgia"/>
                <a:ea typeface="Georgia"/>
                <a:cs typeface="Georgia"/>
                <a:sym typeface="Georgia"/>
              </a:rPr>
              <a:t>OBJECTIVE</a:t>
            </a:r>
            <a:r>
              <a:rPr b="0" i="0" lang="en-US" sz="5400" u="none" cap="none" strike="noStrike">
                <a:solidFill>
                  <a:schemeClr val="dk1"/>
                </a:solidFill>
                <a:latin typeface="Arial"/>
                <a:ea typeface="Arial"/>
                <a:cs typeface="Arial"/>
                <a:sym typeface="Arial"/>
              </a:rPr>
              <a:t>:</a:t>
            </a:r>
            <a:endParaRPr b="0" i="0" sz="5400" u="none" cap="none" strike="noStrike">
              <a:solidFill>
                <a:schemeClr val="dk1"/>
              </a:solidFill>
              <a:latin typeface="Arial"/>
              <a:ea typeface="Arial"/>
              <a:cs typeface="Arial"/>
              <a:sym typeface="Arial"/>
            </a:endParaRPr>
          </a:p>
        </p:txBody>
      </p:sp>
      <p:grpSp>
        <p:nvGrpSpPr>
          <p:cNvPr id="223" name="Google Shape;223;ga93425ea33_3_140"/>
          <p:cNvGrpSpPr/>
          <p:nvPr/>
        </p:nvGrpSpPr>
        <p:grpSpPr>
          <a:xfrm>
            <a:off x="-2" y="1998368"/>
            <a:ext cx="11695084" cy="782176"/>
            <a:chOff x="-2" y="1998368"/>
            <a:chExt cx="11695084" cy="782176"/>
          </a:xfrm>
        </p:grpSpPr>
        <p:sp>
          <p:nvSpPr>
            <p:cNvPr id="224" name="Google Shape;224;ga93425ea33_3_140"/>
            <p:cNvSpPr/>
            <p:nvPr/>
          </p:nvSpPr>
          <p:spPr>
            <a:xfrm rot="5400000">
              <a:off x="11228040" y="2313027"/>
              <a:ext cx="781700" cy="152382"/>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ga93425ea33_3_140"/>
            <p:cNvSpPr/>
            <p:nvPr/>
          </p:nvSpPr>
          <p:spPr>
            <a:xfrm rot="10800000">
              <a:off x="-2" y="1998845"/>
              <a:ext cx="11454595" cy="7816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226" name="Google Shape;226;ga93425ea33_3_140"/>
          <p:cNvSpPr/>
          <p:nvPr/>
        </p:nvSpPr>
        <p:spPr>
          <a:xfrm>
            <a:off x="0" y="2203079"/>
            <a:ext cx="11383362" cy="4147845"/>
          </a:xfrm>
          <a:prstGeom prst="rect">
            <a:avLst/>
          </a:prstGeom>
          <a:solidFill>
            <a:schemeClr val="lt1"/>
          </a:solidFill>
          <a:ln>
            <a:noFill/>
          </a:ln>
          <a:effectLst>
            <a:outerShdw blurRad="139700" rotWithShape="0" algn="t" dir="5400000" dist="127000">
              <a:srgbClr val="000000">
                <a:alpha val="1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7" name="Google Shape;227;ga93425ea33_3_140"/>
          <p:cNvSpPr txBox="1"/>
          <p:nvPr>
            <p:ph idx="1" type="body"/>
          </p:nvPr>
        </p:nvSpPr>
        <p:spPr>
          <a:xfrm>
            <a:off x="802418" y="2307530"/>
            <a:ext cx="10143668" cy="4254926"/>
          </a:xfrm>
          <a:prstGeom prst="rect">
            <a:avLst/>
          </a:prstGeom>
          <a:noFill/>
          <a:ln>
            <a:noFill/>
          </a:ln>
        </p:spPr>
        <p:txBody>
          <a:bodyPr anchorCtr="0" anchor="ctr" bIns="45700" lIns="91425" spcFirstLastPara="1" rIns="91425" wrap="square" tIns="45700">
            <a:noAutofit/>
          </a:bodyPr>
          <a:lstStyle/>
          <a:p>
            <a:pPr indent="-228600" lvl="0" marL="228600" rtl="0" algn="just">
              <a:lnSpc>
                <a:spcPct val="90000"/>
              </a:lnSpc>
              <a:spcBef>
                <a:spcPts val="100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So it has been very difficult to identify and recognize different plants based on their flower or petals.</a:t>
            </a:r>
            <a:endParaRPr/>
          </a:p>
          <a:p>
            <a:pPr indent="-101600" lvl="0" marL="228600" rtl="0" algn="just">
              <a:lnSpc>
                <a:spcPct val="90000"/>
              </a:lnSpc>
              <a:spcBef>
                <a:spcPts val="10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SzPts val="2000"/>
              <a:buFont typeface="Arial"/>
              <a:buChar char="•"/>
            </a:pPr>
            <a:r>
              <a:rPr lang="en-US" sz="2000">
                <a:solidFill>
                  <a:schemeClr val="dk1"/>
                </a:solidFill>
                <a:latin typeface="Calibri"/>
                <a:ea typeface="Calibri"/>
                <a:cs typeface="Calibri"/>
                <a:sym typeface="Calibri"/>
              </a:rPr>
              <a:t>However detecting these different kinds of plants have been an expensive, time consuming and also have not produced accurate results. </a:t>
            </a:r>
            <a:endParaRPr/>
          </a:p>
          <a:p>
            <a:pPr indent="-101600" lvl="0" marL="228600" rtl="0" algn="just">
              <a:lnSpc>
                <a:spcPct val="90000"/>
              </a:lnSpc>
              <a:spcBef>
                <a:spcPts val="1000"/>
              </a:spcBef>
              <a:spcAft>
                <a:spcPts val="0"/>
              </a:spcAft>
              <a:buSzPts val="2000"/>
              <a:buFont typeface="Arial"/>
              <a:buNone/>
            </a:pPr>
            <a:r>
              <a:t/>
            </a:r>
            <a:endParaRPr sz="20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SzPts val="2000"/>
              <a:buFont typeface="Arial"/>
              <a:buChar char="•"/>
            </a:pPr>
            <a:r>
              <a:rPr lang="en-US" sz="2000">
                <a:solidFill>
                  <a:schemeClr val="dk1"/>
                </a:solidFill>
                <a:latin typeface="Calibri"/>
                <a:ea typeface="Calibri"/>
                <a:cs typeface="Calibri"/>
                <a:sym typeface="Calibri"/>
              </a:rPr>
              <a:t>So crossing out all these different challenges, the researchers have ended up in using image processing methods for detecting plant types.</a:t>
            </a:r>
            <a:endParaRPr/>
          </a:p>
          <a:p>
            <a:pPr indent="-101600" lvl="0" marL="228600" rtl="0" algn="just">
              <a:lnSpc>
                <a:spcPct val="90000"/>
              </a:lnSpc>
              <a:spcBef>
                <a:spcPts val="1000"/>
              </a:spcBef>
              <a:spcAft>
                <a:spcPts val="0"/>
              </a:spcAft>
              <a:buSzPts val="2000"/>
              <a:buFont typeface="Arial"/>
              <a:buNone/>
            </a:pPr>
            <a:r>
              <a:t/>
            </a:r>
            <a:endParaRPr sz="2000">
              <a:solidFill>
                <a:schemeClr val="dk1"/>
              </a:solidFill>
              <a:latin typeface="Calibri"/>
              <a:ea typeface="Calibri"/>
              <a:cs typeface="Calibri"/>
              <a:sym typeface="Calibri"/>
            </a:endParaRPr>
          </a:p>
          <a:p>
            <a:pPr indent="-228600" lvl="0" marL="228600" rtl="0" algn="just">
              <a:lnSpc>
                <a:spcPct val="90000"/>
              </a:lnSpc>
              <a:spcBef>
                <a:spcPts val="1000"/>
              </a:spcBef>
              <a:spcAft>
                <a:spcPts val="0"/>
              </a:spcAft>
              <a:buSzPts val="2000"/>
              <a:buFont typeface="Arial"/>
              <a:buChar char="•"/>
            </a:pPr>
            <a:r>
              <a:rPr lang="en-US" sz="2000">
                <a:solidFill>
                  <a:schemeClr val="dk1"/>
                </a:solidFill>
                <a:latin typeface="Calibri"/>
                <a:ea typeface="Calibri"/>
                <a:cs typeface="Calibri"/>
                <a:sym typeface="Calibri"/>
              </a:rPr>
              <a:t>Image processing and different machine learning techniques have played a vital role in detecting and recognizing different flowers .</a:t>
            </a:r>
            <a:endParaRPr/>
          </a:p>
          <a:p>
            <a:pPr indent="-114300" lvl="0" marL="457200" rtl="0" algn="just">
              <a:lnSpc>
                <a:spcPct val="90000"/>
              </a:lnSpc>
              <a:spcBef>
                <a:spcPts val="1000"/>
              </a:spcBef>
              <a:spcAft>
                <a:spcPts val="0"/>
              </a:spcAft>
              <a:buSzPts val="1800"/>
              <a:buFont typeface="Arial"/>
              <a:buNone/>
            </a:pPr>
            <a:r>
              <a:t/>
            </a:r>
            <a:endParaRPr sz="2000">
              <a:solidFill>
                <a:schemeClr val="dk1"/>
              </a:solidFill>
              <a:latin typeface="Calibri"/>
              <a:ea typeface="Calibri"/>
              <a:cs typeface="Calibri"/>
              <a:sym typeface="Calibri"/>
            </a:endParaRPr>
          </a:p>
        </p:txBody>
      </p:sp>
      <p:pic>
        <p:nvPicPr>
          <p:cNvPr id="228" name="Google Shape;228;ga93425ea33_3_140"/>
          <p:cNvPicPr preferRelativeResize="0"/>
          <p:nvPr/>
        </p:nvPicPr>
        <p:blipFill rotWithShape="1">
          <a:blip r:embed="rId3">
            <a:alphaModFix/>
          </a:blip>
          <a:srcRect b="0" l="0" r="0" t="0"/>
          <a:stretch/>
        </p:blipFill>
        <p:spPr>
          <a:xfrm>
            <a:off x="10074829" y="-6122"/>
            <a:ext cx="2045970" cy="56642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ga93425ea33_3_607"/>
          <p:cNvPicPr preferRelativeResize="0"/>
          <p:nvPr/>
        </p:nvPicPr>
        <p:blipFill rotWithShape="1">
          <a:blip r:embed="rId3">
            <a:alphaModFix/>
          </a:blip>
          <a:srcRect b="0" l="0" r="0" t="0"/>
          <a:stretch/>
        </p:blipFill>
        <p:spPr>
          <a:xfrm>
            <a:off x="973000" y="1082350"/>
            <a:ext cx="8176225" cy="4940250"/>
          </a:xfrm>
          <a:prstGeom prst="rect">
            <a:avLst/>
          </a:prstGeom>
          <a:noFill/>
          <a:ln cap="flat" cmpd="sng" w="9525">
            <a:solidFill>
              <a:srgbClr val="000000"/>
            </a:solidFill>
            <a:prstDash val="solid"/>
            <a:round/>
            <a:headEnd len="sm" w="sm" type="none"/>
            <a:tailEnd len="sm" w="sm" type="none"/>
          </a:ln>
        </p:spPr>
      </p:pic>
      <p:sp>
        <p:nvSpPr>
          <p:cNvPr id="676" name="Google Shape;676;ga93425ea33_3_607"/>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77" name="Google Shape;677;ga93425ea33_3_607"/>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78" name="Google Shape;678;ga93425ea33_3_607"/>
          <p:cNvSpPr txBox="1"/>
          <p:nvPr/>
        </p:nvSpPr>
        <p:spPr>
          <a:xfrm>
            <a:off x="1082850" y="6167500"/>
            <a:ext cx="8113500" cy="5649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This graph shows how the loss and metrics progressed during training</a:t>
            </a:r>
            <a:endParaRPr sz="18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ga93425ea33_3_613"/>
          <p:cNvPicPr preferRelativeResize="0"/>
          <p:nvPr/>
        </p:nvPicPr>
        <p:blipFill rotWithShape="1">
          <a:blip r:embed="rId3">
            <a:alphaModFix/>
          </a:blip>
          <a:srcRect b="0" l="0" r="0" t="0"/>
          <a:stretch/>
        </p:blipFill>
        <p:spPr>
          <a:xfrm>
            <a:off x="1032600" y="930075"/>
            <a:ext cx="7504599" cy="4719524"/>
          </a:xfrm>
          <a:prstGeom prst="rect">
            <a:avLst/>
          </a:prstGeom>
          <a:noFill/>
          <a:ln cap="flat" cmpd="sng" w="9525">
            <a:solidFill>
              <a:srgbClr val="000000"/>
            </a:solidFill>
            <a:prstDash val="solid"/>
            <a:round/>
            <a:headEnd len="sm" w="sm" type="none"/>
            <a:tailEnd len="sm" w="sm" type="none"/>
          </a:ln>
        </p:spPr>
      </p:pic>
      <p:sp>
        <p:nvSpPr>
          <p:cNvPr id="684" name="Google Shape;684;ga93425ea33_3_613"/>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85" name="Google Shape;685;ga93425ea33_3_613"/>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86" name="Google Shape;686;ga93425ea33_3_613"/>
          <p:cNvSpPr txBox="1"/>
          <p:nvPr/>
        </p:nvSpPr>
        <p:spPr>
          <a:xfrm>
            <a:off x="1098525" y="5790850"/>
            <a:ext cx="7485600" cy="784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Here we will compute these metrics and display them with a plot of the confusion matrix. (These metrics are defined in the Scikit-learn module sklearn.metrics.</a:t>
            </a:r>
            <a:endParaRPr sz="1800">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ga93425ea33_3_619"/>
          <p:cNvPicPr preferRelativeResize="0"/>
          <p:nvPr/>
        </p:nvPicPr>
        <p:blipFill rotWithShape="1">
          <a:blip r:embed="rId3">
            <a:alphaModFix/>
          </a:blip>
          <a:srcRect b="0" l="0" r="0" t="0"/>
          <a:stretch/>
        </p:blipFill>
        <p:spPr>
          <a:xfrm>
            <a:off x="969600" y="1129875"/>
            <a:ext cx="7693126" cy="4598250"/>
          </a:xfrm>
          <a:prstGeom prst="rect">
            <a:avLst/>
          </a:prstGeom>
          <a:noFill/>
          <a:ln cap="flat" cmpd="sng" w="9525">
            <a:solidFill>
              <a:srgbClr val="000000"/>
            </a:solidFill>
            <a:prstDash val="solid"/>
            <a:round/>
            <a:headEnd len="sm" w="sm" type="none"/>
            <a:tailEnd len="sm" w="sm" type="none"/>
          </a:ln>
        </p:spPr>
      </p:pic>
      <p:sp>
        <p:nvSpPr>
          <p:cNvPr id="692" name="Google Shape;692;ga93425ea33_3_619"/>
          <p:cNvSpPr txBox="1"/>
          <p:nvPr/>
        </p:nvSpPr>
        <p:spPr>
          <a:xfrm>
            <a:off x="838200" y="197174"/>
            <a:ext cx="6915539" cy="8851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CODE - TPU :</a:t>
            </a:r>
            <a:endParaRPr b="0" i="0" sz="4400" u="none" cap="none" strike="noStrike">
              <a:solidFill>
                <a:schemeClr val="dk1"/>
              </a:solidFill>
              <a:latin typeface="Georgia"/>
              <a:ea typeface="Georgia"/>
              <a:cs typeface="Georgia"/>
              <a:sym typeface="Georgia"/>
            </a:endParaRPr>
          </a:p>
        </p:txBody>
      </p:sp>
      <p:pic>
        <p:nvPicPr>
          <p:cNvPr id="693" name="Google Shape;693;ga93425ea33_3_619"/>
          <p:cNvPicPr preferRelativeResize="0"/>
          <p:nvPr/>
        </p:nvPicPr>
        <p:blipFill rotWithShape="1">
          <a:blip r:embed="rId4">
            <a:alphaModFix/>
          </a:blip>
          <a:srcRect b="0" l="0" r="0" t="0"/>
          <a:stretch/>
        </p:blipFill>
        <p:spPr>
          <a:xfrm>
            <a:off x="10074829" y="-136751"/>
            <a:ext cx="2045970" cy="566420"/>
          </a:xfrm>
          <a:prstGeom prst="rect">
            <a:avLst/>
          </a:prstGeom>
          <a:noFill/>
          <a:ln>
            <a:noFill/>
          </a:ln>
        </p:spPr>
      </p:pic>
      <p:sp>
        <p:nvSpPr>
          <p:cNvPr id="694" name="Google Shape;694;ga93425ea33_3_619"/>
          <p:cNvSpPr txBox="1"/>
          <p:nvPr/>
        </p:nvSpPr>
        <p:spPr>
          <a:xfrm>
            <a:off x="1051450" y="5916400"/>
            <a:ext cx="7721100" cy="596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And here is a set of flowers with their predicted species</a:t>
            </a:r>
            <a:endParaRPr sz="1800">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ga93425ea33_7_0"/>
          <p:cNvSpPr txBox="1"/>
          <p:nvPr/>
        </p:nvSpPr>
        <p:spPr>
          <a:xfrm>
            <a:off x="838200" y="197174"/>
            <a:ext cx="6915600" cy="8853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Georgia"/>
                <a:ea typeface="Georgia"/>
                <a:cs typeface="Georgia"/>
                <a:sym typeface="Georgia"/>
              </a:rPr>
              <a:t>TPU</a:t>
            </a:r>
            <a:r>
              <a:rPr lang="en-US" sz="4400">
                <a:solidFill>
                  <a:schemeClr val="dk1"/>
                </a:solidFill>
                <a:latin typeface="Georgia"/>
                <a:ea typeface="Georgia"/>
                <a:cs typeface="Georgia"/>
                <a:sym typeface="Georgia"/>
              </a:rPr>
              <a:t> Vs Single processor</a:t>
            </a:r>
            <a:r>
              <a:rPr b="0" i="0" lang="en-US" sz="4400" u="none" cap="none" strike="noStrike">
                <a:solidFill>
                  <a:schemeClr val="dk1"/>
                </a:solidFill>
                <a:latin typeface="Georgia"/>
                <a:ea typeface="Georgia"/>
                <a:cs typeface="Georgia"/>
                <a:sym typeface="Georgia"/>
              </a:rPr>
              <a:t>:</a:t>
            </a:r>
            <a:endParaRPr b="0" i="0" sz="4400" u="none" cap="none" strike="noStrike">
              <a:solidFill>
                <a:schemeClr val="dk1"/>
              </a:solidFill>
              <a:latin typeface="Georgia"/>
              <a:ea typeface="Georgia"/>
              <a:cs typeface="Georgia"/>
              <a:sym typeface="Georgia"/>
            </a:endParaRPr>
          </a:p>
        </p:txBody>
      </p:sp>
      <p:pic>
        <p:nvPicPr>
          <p:cNvPr id="700" name="Google Shape;700;ga93425ea33_7_0"/>
          <p:cNvPicPr preferRelativeResize="0"/>
          <p:nvPr/>
        </p:nvPicPr>
        <p:blipFill rotWithShape="1">
          <a:blip r:embed="rId3">
            <a:alphaModFix/>
          </a:blip>
          <a:srcRect b="0" l="0" r="0" t="0"/>
          <a:stretch/>
        </p:blipFill>
        <p:spPr>
          <a:xfrm>
            <a:off x="9993629" y="67249"/>
            <a:ext cx="2045970" cy="566420"/>
          </a:xfrm>
          <a:prstGeom prst="rect">
            <a:avLst/>
          </a:prstGeom>
          <a:noFill/>
          <a:ln>
            <a:noFill/>
          </a:ln>
        </p:spPr>
      </p:pic>
      <p:pic>
        <p:nvPicPr>
          <p:cNvPr id="701" name="Google Shape;701;ga93425ea33_7_0"/>
          <p:cNvPicPr preferRelativeResize="0"/>
          <p:nvPr/>
        </p:nvPicPr>
        <p:blipFill rotWithShape="1">
          <a:blip r:embed="rId4">
            <a:alphaModFix/>
          </a:blip>
          <a:srcRect b="0" l="0" r="0" t="0"/>
          <a:stretch/>
        </p:blipFill>
        <p:spPr>
          <a:xfrm>
            <a:off x="0" y="1188988"/>
            <a:ext cx="6608400" cy="4192650"/>
          </a:xfrm>
          <a:prstGeom prst="rect">
            <a:avLst/>
          </a:prstGeom>
          <a:noFill/>
          <a:ln cap="flat" cmpd="sng" w="9525">
            <a:solidFill>
              <a:srgbClr val="000000"/>
            </a:solidFill>
            <a:prstDash val="solid"/>
            <a:round/>
            <a:headEnd len="sm" w="sm" type="none"/>
            <a:tailEnd len="sm" w="sm" type="none"/>
          </a:ln>
        </p:spPr>
      </p:pic>
      <p:pic>
        <p:nvPicPr>
          <p:cNvPr id="702" name="Google Shape;702;ga93425ea33_7_0"/>
          <p:cNvPicPr preferRelativeResize="0"/>
          <p:nvPr/>
        </p:nvPicPr>
        <p:blipFill>
          <a:blip r:embed="rId5">
            <a:alphaModFix/>
          </a:blip>
          <a:stretch>
            <a:fillRect/>
          </a:stretch>
        </p:blipFill>
        <p:spPr>
          <a:xfrm>
            <a:off x="6858000" y="1143125"/>
            <a:ext cx="5181598" cy="4192624"/>
          </a:xfrm>
          <a:prstGeom prst="rect">
            <a:avLst/>
          </a:prstGeom>
          <a:noFill/>
          <a:ln cap="flat" cmpd="sng" w="9525">
            <a:solidFill>
              <a:srgbClr val="000000"/>
            </a:solidFill>
            <a:prstDash val="solid"/>
            <a:round/>
            <a:headEnd len="sm" w="sm" type="none"/>
            <a:tailEnd len="sm" w="sm" type="none"/>
          </a:ln>
        </p:spPr>
      </p:pic>
      <p:sp>
        <p:nvSpPr>
          <p:cNvPr id="703" name="Google Shape;703;ga93425ea33_7_0"/>
          <p:cNvSpPr txBox="1"/>
          <p:nvPr/>
        </p:nvSpPr>
        <p:spPr>
          <a:xfrm>
            <a:off x="392325" y="5665300"/>
            <a:ext cx="11440500" cy="8160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SzPts val="1400"/>
              <a:buFont typeface="Calibri"/>
              <a:buChar char="●"/>
            </a:pPr>
            <a:r>
              <a:rPr lang="en-US" sz="1800">
                <a:latin typeface="Calibri"/>
                <a:ea typeface="Calibri"/>
                <a:cs typeface="Calibri"/>
                <a:sym typeface="Calibri"/>
              </a:rPr>
              <a:t>From the above results we can see program running with TPU is very fast as each epoch is taking approx 15-20 sec on an average whereas program ran on single processor is taking almost more than 3 minutes for each epoch.</a:t>
            </a:r>
            <a:endParaRPr sz="18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a93425ea33_3_637"/>
          <p:cNvSpPr txBox="1"/>
          <p:nvPr>
            <p:ph type="title"/>
          </p:nvPr>
        </p:nvSpPr>
        <p:spPr>
          <a:xfrm>
            <a:off x="316992" y="314410"/>
            <a:ext cx="10515600"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Georgia"/>
              <a:buNone/>
            </a:pPr>
            <a:r>
              <a:rPr lang="en-US">
                <a:latin typeface="Georgia"/>
                <a:ea typeface="Georgia"/>
                <a:cs typeface="Georgia"/>
                <a:sym typeface="Georgia"/>
              </a:rPr>
              <a:t>REFERENCES :</a:t>
            </a:r>
            <a:endParaRPr/>
          </a:p>
        </p:txBody>
      </p:sp>
      <p:sp>
        <p:nvSpPr>
          <p:cNvPr id="709" name="Google Shape;709;ga93425ea33_3_637"/>
          <p:cNvSpPr txBox="1"/>
          <p:nvPr>
            <p:ph idx="1" type="body"/>
          </p:nvPr>
        </p:nvSpPr>
        <p:spPr>
          <a:xfrm>
            <a:off x="118872" y="1825625"/>
            <a:ext cx="11234928"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80000"/>
              </a:lnSpc>
              <a:spcBef>
                <a:spcPts val="0"/>
              </a:spcBef>
              <a:spcAft>
                <a:spcPts val="0"/>
              </a:spcAft>
              <a:buClr>
                <a:schemeClr val="dk1"/>
              </a:buClr>
              <a:buSzPts val="2000"/>
              <a:buChar char="•"/>
            </a:pPr>
            <a:r>
              <a:rPr i="1" lang="en-US" sz="2000" u="sng">
                <a:solidFill>
                  <a:schemeClr val="hlink"/>
                </a:solidFill>
                <a:hlinkClick r:id="rId3"/>
              </a:rPr>
              <a:t>https://hpc.llnl.gov/training/tutorials/introduction-parallel-computing-tutorial#Overview</a:t>
            </a:r>
            <a:endParaRPr i="1" sz="2000"/>
          </a:p>
          <a:p>
            <a:pPr indent="-101600" lvl="0" marL="228600" rtl="0" algn="l">
              <a:lnSpc>
                <a:spcPct val="80000"/>
              </a:lnSpc>
              <a:spcBef>
                <a:spcPts val="1000"/>
              </a:spcBef>
              <a:spcAft>
                <a:spcPts val="0"/>
              </a:spcAft>
              <a:buClr>
                <a:schemeClr val="dk1"/>
              </a:buClr>
              <a:buSzPts val="2000"/>
              <a:buNone/>
            </a:pPr>
            <a:r>
              <a:t/>
            </a:r>
            <a:endParaRPr i="1" sz="2000"/>
          </a:p>
          <a:p>
            <a:pPr indent="-228600" lvl="0" marL="228600" rtl="0" algn="l">
              <a:lnSpc>
                <a:spcPct val="80000"/>
              </a:lnSpc>
              <a:spcBef>
                <a:spcPts val="1000"/>
              </a:spcBef>
              <a:spcAft>
                <a:spcPts val="0"/>
              </a:spcAft>
              <a:buClr>
                <a:schemeClr val="dk1"/>
              </a:buClr>
              <a:buSzPts val="2000"/>
              <a:buChar char="•"/>
            </a:pPr>
            <a:r>
              <a:rPr i="1" lang="en-US" sz="2000" u="sng">
                <a:solidFill>
                  <a:schemeClr val="hlink"/>
                </a:solidFill>
                <a:hlinkClick r:id="rId4"/>
              </a:rPr>
              <a:t>https://www.kaggle.com/docs/tpu</a:t>
            </a:r>
            <a:endParaRPr i="1" sz="2000"/>
          </a:p>
          <a:p>
            <a:pPr indent="-101600" lvl="0" marL="228600" rtl="0" algn="l">
              <a:lnSpc>
                <a:spcPct val="80000"/>
              </a:lnSpc>
              <a:spcBef>
                <a:spcPts val="1000"/>
              </a:spcBef>
              <a:spcAft>
                <a:spcPts val="0"/>
              </a:spcAft>
              <a:buClr>
                <a:schemeClr val="dk1"/>
              </a:buClr>
              <a:buSzPts val="2000"/>
              <a:buNone/>
            </a:pPr>
            <a:r>
              <a:t/>
            </a:r>
            <a:endParaRPr i="1" sz="2000"/>
          </a:p>
          <a:p>
            <a:pPr indent="-228600" lvl="0" marL="228600" rtl="0" algn="l">
              <a:lnSpc>
                <a:spcPct val="80000"/>
              </a:lnSpc>
              <a:spcBef>
                <a:spcPts val="1000"/>
              </a:spcBef>
              <a:spcAft>
                <a:spcPts val="0"/>
              </a:spcAft>
              <a:buClr>
                <a:schemeClr val="dk1"/>
              </a:buClr>
              <a:buSzPts val="2000"/>
              <a:buChar char="•"/>
            </a:pPr>
            <a:r>
              <a:rPr i="1" lang="en-US" sz="2000" u="sng">
                <a:solidFill>
                  <a:schemeClr val="hlink"/>
                </a:solidFill>
                <a:hlinkClick r:id="rId5"/>
              </a:rPr>
              <a:t>https://www.kaggle.com/ryanholbrook/create-your-first-submission</a:t>
            </a:r>
            <a:endParaRPr i="1" sz="2000"/>
          </a:p>
          <a:p>
            <a:pPr indent="0" lvl="0" marL="228600" rtl="0" algn="l">
              <a:lnSpc>
                <a:spcPct val="80000"/>
              </a:lnSpc>
              <a:spcBef>
                <a:spcPts val="1000"/>
              </a:spcBef>
              <a:spcAft>
                <a:spcPts val="0"/>
              </a:spcAft>
              <a:buSzPts val="1800"/>
              <a:buNone/>
            </a:pPr>
            <a:r>
              <a:t/>
            </a:r>
            <a:endParaRPr i="1" sz="2000"/>
          </a:p>
          <a:p>
            <a:pPr indent="-228600" lvl="0" marL="228600" rtl="0" algn="l">
              <a:lnSpc>
                <a:spcPct val="105000"/>
              </a:lnSpc>
              <a:spcBef>
                <a:spcPts val="0"/>
              </a:spcBef>
              <a:spcAft>
                <a:spcPts val="0"/>
              </a:spcAft>
              <a:buSzPts val="2000"/>
              <a:buChar char="•"/>
            </a:pPr>
            <a:r>
              <a:rPr i="1" lang="en-US" sz="2000" u="sng">
                <a:solidFill>
                  <a:schemeClr val="hlink"/>
                </a:solidFill>
              </a:rPr>
              <a:t>https://www.bestcomputersciencedegrees.com/faq/what-is-parallel-programming/#:~:text=In%20very%20simple%20terms%2C%20it,solutions%20at%20the%20same%20time.</a:t>
            </a:r>
            <a:endParaRPr i="1" sz="2000" u="sng">
              <a:solidFill>
                <a:schemeClr val="hlink"/>
              </a:solidFill>
            </a:endParaRPr>
          </a:p>
          <a:p>
            <a:pPr indent="0" lvl="0" marL="228600" rtl="0" algn="l">
              <a:lnSpc>
                <a:spcPct val="105000"/>
              </a:lnSpc>
              <a:spcBef>
                <a:spcPts val="0"/>
              </a:spcBef>
              <a:spcAft>
                <a:spcPts val="0"/>
              </a:spcAft>
              <a:buSzPts val="1800"/>
              <a:buNone/>
            </a:pPr>
            <a:r>
              <a:t/>
            </a:r>
            <a:endParaRPr i="1" sz="2000" u="sng">
              <a:solidFill>
                <a:schemeClr val="hlink"/>
              </a:solidFill>
            </a:endParaRPr>
          </a:p>
          <a:p>
            <a:pPr indent="-228600" lvl="0" marL="228600" rtl="0" algn="l">
              <a:lnSpc>
                <a:spcPct val="105000"/>
              </a:lnSpc>
              <a:spcBef>
                <a:spcPts val="0"/>
              </a:spcBef>
              <a:spcAft>
                <a:spcPts val="0"/>
              </a:spcAft>
              <a:buSzPts val="2000"/>
              <a:buChar char="•"/>
            </a:pPr>
            <a:r>
              <a:rPr i="1" lang="en-US" sz="2000" u="sng">
                <a:solidFill>
                  <a:schemeClr val="hlink"/>
                </a:solidFill>
                <a:hlinkClick r:id="rId6"/>
              </a:rPr>
              <a:t>https://medium.com/analytics-vidhya/cpu-gpu-tpu-ml-perspective-1f049cd4d43d</a:t>
            </a:r>
            <a:endParaRPr i="1" sz="1000" u="sng">
              <a:solidFill>
                <a:schemeClr val="hlink"/>
              </a:solidFill>
              <a:latin typeface="Arial"/>
              <a:ea typeface="Arial"/>
              <a:cs typeface="Arial"/>
              <a:sym typeface="Arial"/>
            </a:endParaRPr>
          </a:p>
          <a:p>
            <a:pPr indent="0" lvl="0" marL="228600" rtl="0" algn="l">
              <a:lnSpc>
                <a:spcPct val="105000"/>
              </a:lnSpc>
              <a:spcBef>
                <a:spcPts val="0"/>
              </a:spcBef>
              <a:spcAft>
                <a:spcPts val="0"/>
              </a:spcAft>
              <a:buSzPts val="1800"/>
              <a:buNone/>
            </a:pPr>
            <a:r>
              <a:t/>
            </a:r>
            <a:endParaRPr i="1" sz="1000" u="sng">
              <a:solidFill>
                <a:schemeClr val="hlink"/>
              </a:solidFill>
              <a:latin typeface="Arial"/>
              <a:ea typeface="Arial"/>
              <a:cs typeface="Arial"/>
              <a:sym typeface="Arial"/>
            </a:endParaRPr>
          </a:p>
          <a:p>
            <a:pPr indent="-228600" lvl="0" marL="228600" rtl="0" algn="l">
              <a:lnSpc>
                <a:spcPct val="105000"/>
              </a:lnSpc>
              <a:spcBef>
                <a:spcPts val="0"/>
              </a:spcBef>
              <a:spcAft>
                <a:spcPts val="0"/>
              </a:spcAft>
              <a:buSzPts val="2000"/>
              <a:buChar char="•"/>
            </a:pPr>
            <a:r>
              <a:rPr i="1" lang="en-US" sz="2000" u="sng">
                <a:solidFill>
                  <a:schemeClr val="hlink"/>
                </a:solidFill>
              </a:rPr>
              <a:t>https://www.youtube.com/watch?v=fO61V5Qiyf4&amp;list=WL&amp;ab_channel=MarcellinKhoury</a:t>
            </a:r>
            <a:endParaRPr i="1" sz="2000" u="sng">
              <a:solidFill>
                <a:schemeClr val="hlink"/>
              </a:solidFill>
            </a:endParaRPr>
          </a:p>
          <a:p>
            <a:pPr indent="0" lvl="0" marL="228600" rtl="0" algn="l">
              <a:lnSpc>
                <a:spcPct val="80000"/>
              </a:lnSpc>
              <a:spcBef>
                <a:spcPts val="1000"/>
              </a:spcBef>
              <a:spcAft>
                <a:spcPts val="0"/>
              </a:spcAft>
              <a:buSzPts val="1800"/>
              <a:buNone/>
            </a:pPr>
            <a:r>
              <a:t/>
            </a:r>
            <a:endParaRPr i="1" sz="2000"/>
          </a:p>
          <a:p>
            <a:pPr indent="-101600" lvl="0" marL="228600" rtl="0" algn="l">
              <a:lnSpc>
                <a:spcPct val="80000"/>
              </a:lnSpc>
              <a:spcBef>
                <a:spcPts val="1000"/>
              </a:spcBef>
              <a:spcAft>
                <a:spcPts val="0"/>
              </a:spcAft>
              <a:buClr>
                <a:schemeClr val="dk1"/>
              </a:buClr>
              <a:buSzPts val="2000"/>
              <a:buNone/>
            </a:pPr>
            <a:r>
              <a:t/>
            </a:r>
            <a:endParaRPr sz="2000"/>
          </a:p>
          <a:p>
            <a:pPr indent="-101600" lvl="0" marL="228600" rtl="0" algn="l">
              <a:lnSpc>
                <a:spcPct val="80000"/>
              </a:lnSpc>
              <a:spcBef>
                <a:spcPts val="1000"/>
              </a:spcBef>
              <a:spcAft>
                <a:spcPts val="0"/>
              </a:spcAft>
              <a:buClr>
                <a:schemeClr val="dk1"/>
              </a:buClr>
              <a:buSzPts val="2000"/>
              <a:buNone/>
            </a:pPr>
            <a:r>
              <a:t/>
            </a:r>
            <a:endParaRPr sz="2000"/>
          </a:p>
        </p:txBody>
      </p:sp>
      <p:pic>
        <p:nvPicPr>
          <p:cNvPr id="710" name="Google Shape;710;ga93425ea33_3_637"/>
          <p:cNvPicPr preferRelativeResize="0"/>
          <p:nvPr/>
        </p:nvPicPr>
        <p:blipFill rotWithShape="1">
          <a:blip r:embed="rId7">
            <a:alphaModFix/>
          </a:blip>
          <a:srcRect b="0" l="0" r="0" t="0"/>
          <a:stretch/>
        </p:blipFill>
        <p:spPr>
          <a:xfrm>
            <a:off x="10074829" y="31200"/>
            <a:ext cx="2045970" cy="56642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ga93425ea33_7_9"/>
          <p:cNvSpPr txBox="1"/>
          <p:nvPr/>
        </p:nvSpPr>
        <p:spPr>
          <a:xfrm>
            <a:off x="2730650" y="2197075"/>
            <a:ext cx="7783800" cy="273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500">
                <a:solidFill>
                  <a:srgbClr val="0000FF"/>
                </a:solidFill>
                <a:latin typeface="Calibri"/>
                <a:ea typeface="Calibri"/>
                <a:cs typeface="Calibri"/>
                <a:sym typeface="Calibri"/>
              </a:rPr>
              <a:t>                 Thank You</a:t>
            </a:r>
            <a:endParaRPr b="1" sz="4500">
              <a:solidFill>
                <a:srgbClr val="0000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2" name="Shape 232"/>
        <p:cNvGrpSpPr/>
        <p:nvPr/>
      </p:nvGrpSpPr>
      <p:grpSpPr>
        <a:xfrm>
          <a:off x="0" y="0"/>
          <a:ext cx="0" cy="0"/>
          <a:chOff x="0" y="0"/>
          <a:chExt cx="0" cy="0"/>
        </a:xfrm>
      </p:grpSpPr>
      <p:sp>
        <p:nvSpPr>
          <p:cNvPr id="233" name="Google Shape;233;ga93425ea33_3_151"/>
          <p:cNvSpPr/>
          <p:nvPr/>
        </p:nvSpPr>
        <p:spPr>
          <a:xfrm>
            <a:off x="0" y="0"/>
            <a:ext cx="12191999" cy="685736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34" name="Google Shape;234;ga93425ea33_3_151"/>
          <p:cNvGrpSpPr/>
          <p:nvPr/>
        </p:nvGrpSpPr>
        <p:grpSpPr>
          <a:xfrm>
            <a:off x="4" y="1216597"/>
            <a:ext cx="731521" cy="673460"/>
            <a:chOff x="3940602" y="308034"/>
            <a:chExt cx="2116791" cy="3428999"/>
          </a:xfrm>
        </p:grpSpPr>
        <p:sp>
          <p:nvSpPr>
            <p:cNvPr id="235" name="Google Shape;235;ga93425ea33_3_151"/>
            <p:cNvSpPr/>
            <p:nvPr/>
          </p:nvSpPr>
          <p:spPr>
            <a:xfrm>
              <a:off x="3940602"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ga93425ea33_3_151"/>
            <p:cNvSpPr/>
            <p:nvPr/>
          </p:nvSpPr>
          <p:spPr>
            <a:xfrm>
              <a:off x="4715626"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ga93425ea33_3_151"/>
            <p:cNvSpPr/>
            <p:nvPr/>
          </p:nvSpPr>
          <p:spPr>
            <a:xfrm>
              <a:off x="5490650" y="308034"/>
              <a:ext cx="566743" cy="3428999"/>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38" name="Google Shape;238;ga93425ea33_3_151"/>
          <p:cNvSpPr/>
          <p:nvPr/>
        </p:nvSpPr>
        <p:spPr>
          <a:xfrm>
            <a:off x="640075" y="613950"/>
            <a:ext cx="10907400" cy="14106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9" name="Google Shape;239;ga93425ea33_3_151"/>
          <p:cNvSpPr txBox="1"/>
          <p:nvPr>
            <p:ph type="title"/>
          </p:nvPr>
        </p:nvSpPr>
        <p:spPr>
          <a:xfrm>
            <a:off x="1010075" y="1224287"/>
            <a:ext cx="10537500" cy="6735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a:latin typeface="Georgia"/>
                <a:ea typeface="Georgia"/>
                <a:cs typeface="Georgia"/>
                <a:sym typeface="Georgia"/>
              </a:rPr>
              <a:t>OBJECTIVE :</a:t>
            </a:r>
            <a:endParaRPr/>
          </a:p>
        </p:txBody>
      </p:sp>
      <p:sp>
        <p:nvSpPr>
          <p:cNvPr id="240" name="Google Shape;240;ga93425ea33_3_151"/>
          <p:cNvSpPr txBox="1"/>
          <p:nvPr>
            <p:ph idx="1" type="body"/>
          </p:nvPr>
        </p:nvSpPr>
        <p:spPr>
          <a:xfrm>
            <a:off x="535670" y="2078202"/>
            <a:ext cx="10836350" cy="4194085"/>
          </a:xfrm>
          <a:prstGeom prst="rect">
            <a:avLst/>
          </a:prstGeom>
          <a:noFill/>
          <a:ln>
            <a:noFill/>
          </a:ln>
        </p:spPr>
        <p:txBody>
          <a:bodyPr anchorCtr="0" anchor="ctr" bIns="45700" lIns="91425" spcFirstLastPara="1" rIns="91425" wrap="square" tIns="45700">
            <a:noAutofit/>
          </a:bodyPr>
          <a:lstStyle/>
          <a:p>
            <a:pPr indent="0" lvl="0" marL="0" rtl="0" algn="just">
              <a:lnSpc>
                <a:spcPct val="90000"/>
              </a:lnSpc>
              <a:spcBef>
                <a:spcPts val="0"/>
              </a:spcBef>
              <a:spcAft>
                <a:spcPts val="0"/>
              </a:spcAft>
              <a:buSzPts val="1800"/>
              <a:buNone/>
            </a:pPr>
            <a:r>
              <a:t/>
            </a:r>
            <a:endParaRPr sz="1850"/>
          </a:p>
          <a:p>
            <a:pPr indent="0" lvl="0" marL="228600" rtl="0" algn="just">
              <a:lnSpc>
                <a:spcPct val="90000"/>
              </a:lnSpc>
              <a:spcBef>
                <a:spcPts val="0"/>
              </a:spcBef>
              <a:spcAft>
                <a:spcPts val="0"/>
              </a:spcAft>
              <a:buSzPts val="1800"/>
              <a:buNone/>
            </a:pPr>
            <a:r>
              <a:t/>
            </a:r>
            <a:endParaRPr sz="1850"/>
          </a:p>
          <a:p>
            <a:pPr indent="-228600" lvl="0" marL="228600" rtl="0" algn="just">
              <a:lnSpc>
                <a:spcPct val="90000"/>
              </a:lnSpc>
              <a:spcBef>
                <a:spcPts val="0"/>
              </a:spcBef>
              <a:spcAft>
                <a:spcPts val="0"/>
              </a:spcAft>
              <a:buClr>
                <a:schemeClr val="dk1"/>
              </a:buClr>
              <a:buSzPts val="2000"/>
              <a:buChar char="•"/>
            </a:pPr>
            <a:r>
              <a:rPr lang="en-US" sz="1850"/>
              <a:t>In order to make a fast &amp; robust image processing model, we will use the method of parallel processing.</a:t>
            </a:r>
            <a:endParaRPr/>
          </a:p>
          <a:p>
            <a:pPr indent="-101600" lvl="0" marL="228600" rtl="0" algn="just">
              <a:lnSpc>
                <a:spcPct val="90000"/>
              </a:lnSpc>
              <a:spcBef>
                <a:spcPts val="0"/>
              </a:spcBef>
              <a:spcAft>
                <a:spcPts val="0"/>
              </a:spcAft>
              <a:buClr>
                <a:schemeClr val="dk1"/>
              </a:buClr>
              <a:buSzPts val="2000"/>
              <a:buNone/>
            </a:pPr>
            <a:r>
              <a:t/>
            </a:r>
            <a:endParaRPr sz="1850"/>
          </a:p>
          <a:p>
            <a:pPr indent="-228600" lvl="0" marL="228600" rtl="0" algn="just">
              <a:lnSpc>
                <a:spcPct val="90000"/>
              </a:lnSpc>
              <a:spcBef>
                <a:spcPts val="1000"/>
              </a:spcBef>
              <a:spcAft>
                <a:spcPts val="0"/>
              </a:spcAft>
              <a:buSzPts val="2000"/>
              <a:buChar char="•"/>
            </a:pPr>
            <a:r>
              <a:rPr lang="en-US" sz="1850"/>
              <a:t>Hence the motto of our project is that we will be focusing on detecting and classifying different plants based on their flower images , with the help of parallel programming on a image processing model . </a:t>
            </a:r>
            <a:endParaRPr/>
          </a:p>
          <a:p>
            <a:pPr indent="-101600" lvl="0" marL="228600" rtl="0" algn="just">
              <a:lnSpc>
                <a:spcPct val="90000"/>
              </a:lnSpc>
              <a:spcBef>
                <a:spcPts val="1000"/>
              </a:spcBef>
              <a:spcAft>
                <a:spcPts val="0"/>
              </a:spcAft>
              <a:buSzPts val="2000"/>
              <a:buNone/>
            </a:pPr>
            <a:r>
              <a:t/>
            </a:r>
            <a:endParaRPr sz="1850"/>
          </a:p>
          <a:p>
            <a:pPr indent="0" lvl="0" marL="0" rtl="0" algn="just">
              <a:lnSpc>
                <a:spcPct val="90000"/>
              </a:lnSpc>
              <a:spcBef>
                <a:spcPts val="0"/>
              </a:spcBef>
              <a:spcAft>
                <a:spcPts val="0"/>
              </a:spcAft>
              <a:buSzPts val="1800"/>
              <a:buNone/>
            </a:pPr>
            <a:r>
              <a:t/>
            </a:r>
            <a:endParaRPr sz="1850"/>
          </a:p>
          <a:p>
            <a:pPr indent="-228600" lvl="0" marL="228600" rtl="0" algn="l">
              <a:lnSpc>
                <a:spcPct val="115000"/>
              </a:lnSpc>
              <a:spcBef>
                <a:spcPts val="0"/>
              </a:spcBef>
              <a:spcAft>
                <a:spcPts val="0"/>
              </a:spcAft>
              <a:buClr>
                <a:srgbClr val="000000"/>
              </a:buClr>
              <a:buSzPts val="2000"/>
              <a:buChar char="•"/>
            </a:pPr>
            <a:r>
              <a:rPr lang="en-US" sz="1850"/>
              <a:t>We  will  use  the  v3-8  TPU  (from kaggle)to train our model which will allow us to train the model on all 8 cores i.e,by allowing us to run more than one instruction at a time. </a:t>
            </a:r>
            <a:endParaRPr/>
          </a:p>
          <a:p>
            <a:pPr indent="-101600" lvl="0" marL="228600" rtl="0" algn="l">
              <a:lnSpc>
                <a:spcPct val="115000"/>
              </a:lnSpc>
              <a:spcBef>
                <a:spcPts val="0"/>
              </a:spcBef>
              <a:spcAft>
                <a:spcPts val="0"/>
              </a:spcAft>
              <a:buClr>
                <a:srgbClr val="000000"/>
              </a:buClr>
              <a:buSzPts val="2000"/>
              <a:buNone/>
            </a:pPr>
            <a:r>
              <a:t/>
            </a:r>
            <a:endParaRPr sz="1850"/>
          </a:p>
          <a:p>
            <a:pPr indent="-228600" lvl="0" marL="228600" rtl="0" algn="just">
              <a:lnSpc>
                <a:spcPct val="90000"/>
              </a:lnSpc>
              <a:spcBef>
                <a:spcPts val="1000"/>
              </a:spcBef>
              <a:spcAft>
                <a:spcPts val="0"/>
              </a:spcAft>
              <a:buClr>
                <a:srgbClr val="000000"/>
              </a:buClr>
              <a:buSzPts val="2000"/>
              <a:buChar char="•"/>
            </a:pPr>
            <a:r>
              <a:rPr lang="en-US" sz="1850"/>
              <a:t>We will then compare the time elapsed in the model train with TPU with time elapsed in model training with single processor in order to check the accountability of TPU.</a:t>
            </a:r>
            <a:endParaRPr sz="1850"/>
          </a:p>
          <a:p>
            <a:pPr indent="-114300" lvl="0" marL="228600" rtl="0" algn="just">
              <a:lnSpc>
                <a:spcPct val="90000"/>
              </a:lnSpc>
              <a:spcBef>
                <a:spcPts val="1000"/>
              </a:spcBef>
              <a:spcAft>
                <a:spcPts val="0"/>
              </a:spcAft>
              <a:buClr>
                <a:schemeClr val="dk1"/>
              </a:buClr>
              <a:buSzPts val="1800"/>
              <a:buNone/>
            </a:pPr>
            <a:r>
              <a:t/>
            </a:r>
            <a:endParaRPr sz="1665"/>
          </a:p>
        </p:txBody>
      </p:sp>
      <p:cxnSp>
        <p:nvCxnSpPr>
          <p:cNvPr id="241" name="Google Shape;241;ga93425ea33_3_151"/>
          <p:cNvCxnSpPr/>
          <p:nvPr/>
        </p:nvCxnSpPr>
        <p:spPr>
          <a:xfrm rot="10800000">
            <a:off x="838200" y="6485313"/>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242" name="Google Shape;242;ga93425ea33_3_151"/>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id="243" name="Google Shape;243;ga93425ea33_3_151"/>
          <p:cNvPicPr preferRelativeResize="0"/>
          <p:nvPr/>
        </p:nvPicPr>
        <p:blipFill rotWithShape="1">
          <a:blip r:embed="rId3">
            <a:alphaModFix/>
          </a:blip>
          <a:srcRect b="0" l="0" r="0" t="0"/>
          <a:stretch/>
        </p:blipFill>
        <p:spPr>
          <a:xfrm>
            <a:off x="10074829" y="-6122"/>
            <a:ext cx="2045970" cy="5664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ga93425ea33_3_468"/>
          <p:cNvSpPr txBox="1"/>
          <p:nvPr>
            <p:ph type="title"/>
          </p:nvPr>
        </p:nvSpPr>
        <p:spPr>
          <a:xfrm>
            <a:off x="271996" y="156020"/>
            <a:ext cx="8905955" cy="8832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00"/>
              <a:buFont typeface="Georgia"/>
              <a:buNone/>
            </a:pPr>
            <a:r>
              <a:rPr lang="en-US" sz="4300">
                <a:latin typeface="Georgia"/>
                <a:ea typeface="Georgia"/>
                <a:cs typeface="Georgia"/>
                <a:sym typeface="Georgia"/>
              </a:rPr>
              <a:t>TOOLS/FRAMEWORK USED :</a:t>
            </a:r>
            <a:endParaRPr/>
          </a:p>
        </p:txBody>
      </p:sp>
      <p:sp>
        <p:nvSpPr>
          <p:cNvPr id="249" name="Google Shape;249;ga93425ea33_3_468"/>
          <p:cNvSpPr/>
          <p:nvPr/>
        </p:nvSpPr>
        <p:spPr>
          <a:xfrm>
            <a:off x="0" y="0"/>
            <a:ext cx="126124" cy="6858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1" i="0" sz="1800" u="none" cap="none" strike="noStrike">
              <a:solidFill>
                <a:srgbClr val="FFFFFF"/>
              </a:solidFill>
              <a:latin typeface="Calibri"/>
              <a:ea typeface="Calibri"/>
              <a:cs typeface="Calibri"/>
              <a:sym typeface="Calibri"/>
            </a:endParaRPr>
          </a:p>
        </p:txBody>
      </p:sp>
      <p:pic>
        <p:nvPicPr>
          <p:cNvPr id="250" name="Google Shape;250;ga93425ea33_3_468"/>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grpSp>
        <p:nvGrpSpPr>
          <p:cNvPr id="251" name="Google Shape;251;ga93425ea33_3_468"/>
          <p:cNvGrpSpPr/>
          <p:nvPr/>
        </p:nvGrpSpPr>
        <p:grpSpPr>
          <a:xfrm>
            <a:off x="744850" y="1407312"/>
            <a:ext cx="5189605" cy="5195520"/>
            <a:chOff x="0" y="54000"/>
            <a:chExt cx="5189605" cy="5195520"/>
          </a:xfrm>
        </p:grpSpPr>
        <p:sp>
          <p:nvSpPr>
            <p:cNvPr id="252" name="Google Shape;252;ga93425ea33_3_468"/>
            <p:cNvSpPr/>
            <p:nvPr/>
          </p:nvSpPr>
          <p:spPr>
            <a:xfrm>
              <a:off x="0" y="54000"/>
              <a:ext cx="5189605" cy="76752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a93425ea33_3_468"/>
            <p:cNvSpPr txBox="1"/>
            <p:nvPr/>
          </p:nvSpPr>
          <p:spPr>
            <a:xfrm>
              <a:off x="37467" y="91467"/>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Python- base code- 3.8</a:t>
              </a:r>
              <a:endParaRPr b="0" i="0" sz="1400" u="none" cap="none" strike="noStrike">
                <a:solidFill>
                  <a:srgbClr val="000000"/>
                </a:solidFill>
                <a:latin typeface="Arial"/>
                <a:ea typeface="Arial"/>
                <a:cs typeface="Arial"/>
                <a:sym typeface="Arial"/>
              </a:endParaRPr>
            </a:p>
          </p:txBody>
        </p:sp>
        <p:sp>
          <p:nvSpPr>
            <p:cNvPr id="254" name="Google Shape;254;ga93425ea33_3_468"/>
            <p:cNvSpPr/>
            <p:nvPr/>
          </p:nvSpPr>
          <p:spPr>
            <a:xfrm>
              <a:off x="0" y="939600"/>
              <a:ext cx="5189605" cy="767520"/>
            </a:xfrm>
            <a:prstGeom prst="roundRect">
              <a:avLst>
                <a:gd fmla="val 16667" name="adj"/>
              </a:avLst>
            </a:prstGeom>
            <a:solidFill>
              <a:srgbClr val="53C1C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a93425ea33_3_468"/>
            <p:cNvSpPr txBox="1"/>
            <p:nvPr/>
          </p:nvSpPr>
          <p:spPr>
            <a:xfrm>
              <a:off x="37467" y="977067"/>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IDE : Kaggle notebook</a:t>
              </a:r>
              <a:endParaRPr b="0" i="0" sz="1400" u="none" cap="none" strike="noStrike">
                <a:solidFill>
                  <a:srgbClr val="000000"/>
                </a:solidFill>
                <a:latin typeface="Arial"/>
                <a:ea typeface="Arial"/>
                <a:cs typeface="Arial"/>
                <a:sym typeface="Arial"/>
              </a:endParaRPr>
            </a:p>
          </p:txBody>
        </p:sp>
        <p:sp>
          <p:nvSpPr>
            <p:cNvPr id="256" name="Google Shape;256;ga93425ea33_3_468"/>
            <p:cNvSpPr/>
            <p:nvPr/>
          </p:nvSpPr>
          <p:spPr>
            <a:xfrm>
              <a:off x="0" y="1825200"/>
              <a:ext cx="5189605" cy="767520"/>
            </a:xfrm>
            <a:prstGeom prst="roundRect">
              <a:avLst>
                <a:gd fmla="val 16667" name="adj"/>
              </a:avLst>
            </a:prstGeom>
            <a:solidFill>
              <a:srgbClr val="4EC7A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a93425ea33_3_468"/>
            <p:cNvSpPr txBox="1"/>
            <p:nvPr/>
          </p:nvSpPr>
          <p:spPr>
            <a:xfrm>
              <a:off x="37467" y="1862667"/>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1" i="0" lang="en-US" sz="3200" u="none" cap="none" strike="noStrike">
                  <a:solidFill>
                    <a:schemeClr val="lt1"/>
                  </a:solidFill>
                  <a:latin typeface="Calibri"/>
                  <a:ea typeface="Calibri"/>
                  <a:cs typeface="Calibri"/>
                  <a:sym typeface="Calibri"/>
                </a:rPr>
                <a:t>Framework : TensorFlow- 2.3 </a:t>
              </a:r>
              <a:endParaRPr b="0" i="0" sz="1400" u="none" cap="none" strike="noStrike">
                <a:solidFill>
                  <a:srgbClr val="000000"/>
                </a:solidFill>
                <a:latin typeface="Arial"/>
                <a:ea typeface="Arial"/>
                <a:cs typeface="Arial"/>
                <a:sym typeface="Arial"/>
              </a:endParaRPr>
            </a:p>
          </p:txBody>
        </p:sp>
        <p:sp>
          <p:nvSpPr>
            <p:cNvPr id="258" name="Google Shape;258;ga93425ea33_3_468"/>
            <p:cNvSpPr/>
            <p:nvPr/>
          </p:nvSpPr>
          <p:spPr>
            <a:xfrm>
              <a:off x="0" y="2724085"/>
              <a:ext cx="5189605" cy="767520"/>
            </a:xfrm>
            <a:prstGeom prst="roundRect">
              <a:avLst>
                <a:gd fmla="val 16667" name="adj"/>
              </a:avLst>
            </a:prstGeom>
            <a:solidFill>
              <a:srgbClr val="49C07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a93425ea33_3_468"/>
            <p:cNvSpPr txBox="1"/>
            <p:nvPr/>
          </p:nvSpPr>
          <p:spPr>
            <a:xfrm>
              <a:off x="37467" y="2761552"/>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Open CV</a:t>
              </a:r>
              <a:endParaRPr b="0" i="0" sz="1400" u="none" cap="none" strike="noStrike">
                <a:solidFill>
                  <a:srgbClr val="000000"/>
                </a:solidFill>
                <a:latin typeface="Arial"/>
                <a:ea typeface="Arial"/>
                <a:cs typeface="Arial"/>
                <a:sym typeface="Arial"/>
              </a:endParaRPr>
            </a:p>
          </p:txBody>
        </p:sp>
        <p:sp>
          <p:nvSpPr>
            <p:cNvPr id="260" name="Google Shape;260;ga93425ea33_3_468"/>
            <p:cNvSpPr/>
            <p:nvPr/>
          </p:nvSpPr>
          <p:spPr>
            <a:xfrm>
              <a:off x="0" y="3596400"/>
              <a:ext cx="5189605" cy="767520"/>
            </a:xfrm>
            <a:prstGeom prst="roundRect">
              <a:avLst>
                <a:gd fmla="val 16667" name="adj"/>
              </a:avLst>
            </a:prstGeom>
            <a:solidFill>
              <a:srgbClr val="49B84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a93425ea33_3_468"/>
            <p:cNvSpPr txBox="1"/>
            <p:nvPr/>
          </p:nvSpPr>
          <p:spPr>
            <a:xfrm>
              <a:off x="37467" y="3633867"/>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 Pandas </a:t>
              </a:r>
              <a:endParaRPr b="0" i="0" sz="1400" u="none" cap="none" strike="noStrike">
                <a:solidFill>
                  <a:srgbClr val="000000"/>
                </a:solidFill>
                <a:latin typeface="Arial"/>
                <a:ea typeface="Arial"/>
                <a:cs typeface="Arial"/>
                <a:sym typeface="Arial"/>
              </a:endParaRPr>
            </a:p>
          </p:txBody>
        </p:sp>
        <p:sp>
          <p:nvSpPr>
            <p:cNvPr id="262" name="Google Shape;262;ga93425ea33_3_468"/>
            <p:cNvSpPr/>
            <p:nvPr/>
          </p:nvSpPr>
          <p:spPr>
            <a:xfrm>
              <a:off x="0" y="4482000"/>
              <a:ext cx="5189605" cy="767520"/>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ga93425ea33_3_468"/>
            <p:cNvSpPr txBox="1"/>
            <p:nvPr/>
          </p:nvSpPr>
          <p:spPr>
            <a:xfrm>
              <a:off x="37467" y="4519467"/>
              <a:ext cx="5114671" cy="692586"/>
            </a:xfrm>
            <a:prstGeom prst="rect">
              <a:avLst/>
            </a:prstGeom>
            <a:noFill/>
            <a:ln>
              <a:noFill/>
            </a:ln>
          </p:spPr>
          <p:txBody>
            <a:bodyPr anchorCtr="0" anchor="ctr" bIns="121900" lIns="121900" spcFirstLastPara="1" rIns="121900" wrap="square" tIns="121900">
              <a:noAutofit/>
            </a:bodyPr>
            <a:lstStyle/>
            <a:p>
              <a:pPr indent="0" lvl="0" marL="0" marR="0" rtl="0" algn="l">
                <a:lnSpc>
                  <a:spcPct val="90000"/>
                </a:lnSpc>
                <a:spcBef>
                  <a:spcPts val="0"/>
                </a:spcBef>
                <a:spcAft>
                  <a:spcPts val="0"/>
                </a:spcAft>
                <a:buClr>
                  <a:schemeClr val="lt1"/>
                </a:buClr>
                <a:buSzPts val="3200"/>
                <a:buFont typeface="Calibri"/>
                <a:buNone/>
              </a:pPr>
              <a:r>
                <a:rPr b="0" i="0" lang="en-US" sz="3200" u="none" cap="none" strike="noStrike">
                  <a:solidFill>
                    <a:schemeClr val="lt1"/>
                  </a:solidFill>
                  <a:latin typeface="Calibri"/>
                  <a:ea typeface="Calibri"/>
                  <a:cs typeface="Calibri"/>
                  <a:sym typeface="Calibri"/>
                </a:rPr>
                <a:t>Pytorch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sp>
        <p:nvSpPr>
          <p:cNvPr id="268" name="Google Shape;268;ga93425ea33_3_16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69" name="Google Shape;269;ga93425ea33_3_16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0" name="Google Shape;270;ga93425ea33_3_165"/>
          <p:cNvSpPr/>
          <p:nvPr/>
        </p:nvSpPr>
        <p:spPr>
          <a:xfrm flipH="1" rot="10800000">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1" name="Google Shape;271;ga93425ea33_3_16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2" name="Google Shape;272;ga93425ea33_3_16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73" name="Google Shape;273;ga93425ea33_3_165"/>
          <p:cNvSpPr txBox="1"/>
          <p:nvPr/>
        </p:nvSpPr>
        <p:spPr>
          <a:xfrm>
            <a:off x="354562" y="367917"/>
            <a:ext cx="10189029" cy="10336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600"/>
              </a:spcAft>
              <a:buClr>
                <a:schemeClr val="dk1"/>
              </a:buClr>
              <a:buSzPts val="4320"/>
              <a:buFont typeface="Calibri"/>
              <a:buNone/>
            </a:pPr>
            <a:r>
              <a:rPr b="0" i="0" lang="en-US" sz="4400" u="none" cap="none" strike="noStrike">
                <a:solidFill>
                  <a:srgbClr val="FFFFFF"/>
                </a:solidFill>
                <a:latin typeface="Georgia"/>
                <a:ea typeface="Georgia"/>
                <a:cs typeface="Georgia"/>
                <a:sym typeface="Georgia"/>
              </a:rPr>
              <a:t>INTRODUCTION : PARALLEL PROCESSING :</a:t>
            </a:r>
            <a:endParaRPr b="0" i="0" sz="4400" u="none" cap="none" strike="noStrike">
              <a:solidFill>
                <a:srgbClr val="FFFFFF"/>
              </a:solidFill>
              <a:latin typeface="Georgia"/>
              <a:ea typeface="Georgia"/>
              <a:cs typeface="Georgia"/>
              <a:sym typeface="Georgia"/>
            </a:endParaRPr>
          </a:p>
        </p:txBody>
      </p:sp>
      <p:sp>
        <p:nvSpPr>
          <p:cNvPr id="274" name="Google Shape;274;ga93425ea33_3_165"/>
          <p:cNvSpPr txBox="1"/>
          <p:nvPr>
            <p:ph idx="1" type="body"/>
          </p:nvPr>
        </p:nvSpPr>
        <p:spPr>
          <a:xfrm>
            <a:off x="541174" y="1911127"/>
            <a:ext cx="10002417" cy="4116276"/>
          </a:xfrm>
          <a:prstGeom prst="rect">
            <a:avLst/>
          </a:prstGeom>
          <a:noFill/>
          <a:ln>
            <a:noFill/>
          </a:ln>
        </p:spPr>
        <p:txBody>
          <a:bodyPr anchorCtr="0" anchor="ctr"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000"/>
              <a:buFont typeface="Arial"/>
              <a:buChar char="•"/>
            </a:pPr>
            <a:r>
              <a:rPr lang="en-US" sz="1900">
                <a:solidFill>
                  <a:schemeClr val="dk1"/>
                </a:solidFill>
                <a:latin typeface="Arial"/>
                <a:ea typeface="Arial"/>
                <a:cs typeface="Arial"/>
                <a:sym typeface="Arial"/>
              </a:rPr>
              <a:t>In simple words, it is the use of multiple resources to solve a problem. </a:t>
            </a:r>
            <a:endParaRPr/>
          </a:p>
          <a:p>
            <a:pPr indent="-101600" lvl="0" marL="228600" rtl="0" algn="l">
              <a:lnSpc>
                <a:spcPct val="90000"/>
              </a:lnSpc>
              <a:spcBef>
                <a:spcPts val="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101600" lvl="0" marL="228600" rtl="0" algn="l">
              <a:lnSpc>
                <a:spcPct val="90000"/>
              </a:lnSpc>
              <a:spcBef>
                <a:spcPts val="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228600" lvl="0" marL="228600" rtl="0" algn="l">
              <a:lnSpc>
                <a:spcPct val="90000"/>
              </a:lnSpc>
              <a:spcBef>
                <a:spcPts val="0"/>
              </a:spcBef>
              <a:spcAft>
                <a:spcPts val="0"/>
              </a:spcAft>
              <a:buClr>
                <a:schemeClr val="dk1"/>
              </a:buClr>
              <a:buSzPts val="2000"/>
              <a:buFont typeface="Arial"/>
              <a:buChar char="•"/>
            </a:pPr>
            <a:r>
              <a:rPr lang="en-US" sz="1900">
                <a:solidFill>
                  <a:schemeClr val="dk1"/>
                </a:solidFill>
                <a:latin typeface="Arial"/>
                <a:ea typeface="Arial"/>
                <a:cs typeface="Arial"/>
                <a:sym typeface="Arial"/>
              </a:rPr>
              <a:t>This type of programming takes a problem, breaks it down into a series of smaller steps, delivers instructions, and processors execute the solutions at the same time.</a:t>
            </a:r>
            <a:endParaRPr/>
          </a:p>
          <a:p>
            <a:pPr indent="-101600" lvl="0" marL="228600" rtl="0" algn="l">
              <a:lnSpc>
                <a:spcPct val="90000"/>
              </a:lnSpc>
              <a:spcBef>
                <a:spcPts val="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101600" lvl="0" marL="228600" rtl="0" algn="l">
              <a:lnSpc>
                <a:spcPct val="90000"/>
              </a:lnSpc>
              <a:spcBef>
                <a:spcPts val="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ts val="2000"/>
              <a:buFont typeface="Arial"/>
              <a:buChar char="•"/>
            </a:pPr>
            <a:r>
              <a:rPr lang="en-US" sz="1900">
                <a:solidFill>
                  <a:schemeClr val="dk1"/>
                </a:solidFill>
                <a:latin typeface="Arial"/>
                <a:ea typeface="Arial"/>
                <a:cs typeface="Arial"/>
                <a:sym typeface="Arial"/>
              </a:rPr>
              <a:t>It is designed to program algorithms and applications on parallel computers.</a:t>
            </a:r>
            <a:endParaRPr/>
          </a:p>
          <a:p>
            <a:pPr indent="-101600" lvl="0" marL="228600" rtl="0" algn="l">
              <a:lnSpc>
                <a:spcPct val="90000"/>
              </a:lnSpc>
              <a:spcBef>
                <a:spcPts val="100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228600" lvl="0" marL="228600" rtl="0" algn="l">
              <a:lnSpc>
                <a:spcPct val="90000"/>
              </a:lnSpc>
              <a:spcBef>
                <a:spcPts val="1000"/>
              </a:spcBef>
              <a:spcAft>
                <a:spcPts val="0"/>
              </a:spcAft>
              <a:buClr>
                <a:schemeClr val="dk1"/>
              </a:buClr>
              <a:buSzPts val="2000"/>
              <a:buFont typeface="Arial"/>
              <a:buChar char="•"/>
            </a:pPr>
            <a:r>
              <a:rPr lang="en-US" sz="1900">
                <a:solidFill>
                  <a:schemeClr val="dk1"/>
                </a:solidFill>
                <a:latin typeface="Arial"/>
                <a:ea typeface="Arial"/>
                <a:cs typeface="Arial"/>
                <a:sym typeface="Arial"/>
              </a:rPr>
              <a:t>High-level languages decrease both the design time and the execution time of parallel applications, and make it easier for new users to approach parallel computers.</a:t>
            </a:r>
            <a:endParaRPr/>
          </a:p>
          <a:p>
            <a:pPr indent="-101600" lvl="0" marL="228600" rtl="0" algn="l">
              <a:lnSpc>
                <a:spcPct val="90000"/>
              </a:lnSpc>
              <a:spcBef>
                <a:spcPts val="1000"/>
              </a:spcBef>
              <a:spcAft>
                <a:spcPts val="0"/>
              </a:spcAft>
              <a:buClr>
                <a:schemeClr val="dk1"/>
              </a:buClr>
              <a:buSzPts val="2000"/>
              <a:buFont typeface="Arial"/>
              <a:buNone/>
            </a:pPr>
            <a:r>
              <a:t/>
            </a:r>
            <a:endParaRPr sz="1900">
              <a:solidFill>
                <a:schemeClr val="dk1"/>
              </a:solidFill>
              <a:latin typeface="Arial"/>
              <a:ea typeface="Arial"/>
              <a:cs typeface="Arial"/>
              <a:sym typeface="Arial"/>
            </a:endParaRPr>
          </a:p>
          <a:p>
            <a:pPr indent="-114300" lvl="0" marL="457200" rtl="0" algn="l">
              <a:lnSpc>
                <a:spcPct val="90000"/>
              </a:lnSpc>
              <a:spcBef>
                <a:spcPts val="1000"/>
              </a:spcBef>
              <a:spcAft>
                <a:spcPts val="0"/>
              </a:spcAft>
              <a:buSzPts val="1800"/>
              <a:buFont typeface="Arial"/>
              <a:buNone/>
            </a:pPr>
            <a:r>
              <a:t/>
            </a:r>
            <a:endParaRPr sz="1900">
              <a:solidFill>
                <a:schemeClr val="dk1"/>
              </a:solidFill>
              <a:latin typeface="Arial"/>
              <a:ea typeface="Arial"/>
              <a:cs typeface="Arial"/>
              <a:sym typeface="Arial"/>
            </a:endParaRPr>
          </a:p>
        </p:txBody>
      </p:sp>
      <p:pic>
        <p:nvPicPr>
          <p:cNvPr id="275" name="Google Shape;275;ga93425ea33_3_165"/>
          <p:cNvPicPr preferRelativeResize="0"/>
          <p:nvPr/>
        </p:nvPicPr>
        <p:blipFill rotWithShape="1">
          <a:blip r:embed="rId3">
            <a:alphaModFix/>
          </a:blip>
          <a:srcRect b="0" l="0" r="0" t="0"/>
          <a:stretch/>
        </p:blipFill>
        <p:spPr>
          <a:xfrm>
            <a:off x="10146030" y="4637"/>
            <a:ext cx="2045970" cy="5664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9" name="Shape 279"/>
        <p:cNvGrpSpPr/>
        <p:nvPr/>
      </p:nvGrpSpPr>
      <p:grpSpPr>
        <a:xfrm>
          <a:off x="0" y="0"/>
          <a:ext cx="0" cy="0"/>
          <a:chOff x="0" y="0"/>
          <a:chExt cx="0" cy="0"/>
        </a:xfrm>
      </p:grpSpPr>
      <p:sp>
        <p:nvSpPr>
          <p:cNvPr id="280" name="Google Shape;280;ga93425ea33_3_176"/>
          <p:cNvSpPr/>
          <p:nvPr/>
        </p:nvSpPr>
        <p:spPr>
          <a:xfrm>
            <a:off x="-1"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81" name="Google Shape;281;ga93425ea33_3_176"/>
          <p:cNvSpPr txBox="1"/>
          <p:nvPr/>
        </p:nvSpPr>
        <p:spPr>
          <a:xfrm>
            <a:off x="146210" y="347651"/>
            <a:ext cx="11740990" cy="113349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600"/>
              </a:spcAft>
              <a:buClr>
                <a:schemeClr val="dk1"/>
              </a:buClr>
              <a:buSzPts val="4320"/>
              <a:buFont typeface="Calibri"/>
              <a:buNone/>
            </a:pPr>
            <a:r>
              <a:rPr b="0" i="0" lang="en-US" sz="4400" u="none" cap="none" strike="noStrike">
                <a:solidFill>
                  <a:schemeClr val="dk1"/>
                </a:solidFill>
                <a:latin typeface="Georgia"/>
                <a:ea typeface="Georgia"/>
                <a:cs typeface="Georgia"/>
                <a:sym typeface="Georgia"/>
              </a:rPr>
              <a:t>INTRODUCTION : PARALLEL PROCESSING</a:t>
            </a:r>
            <a:endParaRPr b="0" i="0" sz="4400" u="none" cap="none" strike="noStrike">
              <a:solidFill>
                <a:schemeClr val="dk1"/>
              </a:solidFill>
              <a:latin typeface="Georgia"/>
              <a:ea typeface="Georgia"/>
              <a:cs typeface="Georgia"/>
              <a:sym typeface="Georgia"/>
            </a:endParaRPr>
          </a:p>
        </p:txBody>
      </p:sp>
      <p:grpSp>
        <p:nvGrpSpPr>
          <p:cNvPr id="282" name="Google Shape;282;ga93425ea33_3_176"/>
          <p:cNvGrpSpPr/>
          <p:nvPr/>
        </p:nvGrpSpPr>
        <p:grpSpPr>
          <a:xfrm>
            <a:off x="838200" y="1830606"/>
            <a:ext cx="10515600" cy="4348931"/>
            <a:chOff x="0" y="1806"/>
            <a:chExt cx="10515600" cy="4348931"/>
          </a:xfrm>
        </p:grpSpPr>
        <p:sp>
          <p:nvSpPr>
            <p:cNvPr id="283" name="Google Shape;283;ga93425ea33_3_176"/>
            <p:cNvSpPr/>
            <p:nvPr/>
          </p:nvSpPr>
          <p:spPr>
            <a:xfrm>
              <a:off x="0" y="1806"/>
              <a:ext cx="10515600" cy="91556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a93425ea33_3_176"/>
            <p:cNvSpPr/>
            <p:nvPr/>
          </p:nvSpPr>
          <p:spPr>
            <a:xfrm>
              <a:off x="276958" y="207808"/>
              <a:ext cx="503560" cy="50356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a93425ea33_3_176"/>
            <p:cNvSpPr/>
            <p:nvPr/>
          </p:nvSpPr>
          <p:spPr>
            <a:xfrm>
              <a:off x="1057476" y="1806"/>
              <a:ext cx="9458123" cy="9155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a93425ea33_3_176"/>
            <p:cNvSpPr txBox="1"/>
            <p:nvPr/>
          </p:nvSpPr>
          <p:spPr>
            <a:xfrm>
              <a:off x="1057476" y="1806"/>
              <a:ext cx="9458123" cy="915564"/>
            </a:xfrm>
            <a:prstGeom prst="rect">
              <a:avLst/>
            </a:prstGeom>
            <a:noFill/>
            <a:ln>
              <a:noFill/>
            </a:ln>
          </p:spPr>
          <p:txBody>
            <a:bodyPr anchorCtr="0" anchor="ctr" bIns="96875" lIns="96875" spcFirstLastPara="1" rIns="96875" wrap="square" tIns="9687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Many computers, such as laptops and personal desktops, use this programming in their hardware to ensure that tasks are quickly completed in the background.</a:t>
              </a:r>
              <a:endParaRPr/>
            </a:p>
          </p:txBody>
        </p:sp>
        <p:sp>
          <p:nvSpPr>
            <p:cNvPr id="287" name="Google Shape;287;ga93425ea33_3_176"/>
            <p:cNvSpPr/>
            <p:nvPr/>
          </p:nvSpPr>
          <p:spPr>
            <a:xfrm>
              <a:off x="0" y="1146262"/>
              <a:ext cx="10515600" cy="91556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a93425ea33_3_176"/>
            <p:cNvSpPr/>
            <p:nvPr/>
          </p:nvSpPr>
          <p:spPr>
            <a:xfrm>
              <a:off x="276958" y="1352264"/>
              <a:ext cx="503560" cy="50356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ga93425ea33_3_176"/>
            <p:cNvSpPr/>
            <p:nvPr/>
          </p:nvSpPr>
          <p:spPr>
            <a:xfrm>
              <a:off x="1057476" y="1146262"/>
              <a:ext cx="9458123" cy="9155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a93425ea33_3_176"/>
            <p:cNvSpPr txBox="1"/>
            <p:nvPr/>
          </p:nvSpPr>
          <p:spPr>
            <a:xfrm>
              <a:off x="1057476" y="1146262"/>
              <a:ext cx="9458123" cy="915564"/>
            </a:xfrm>
            <a:prstGeom prst="rect">
              <a:avLst/>
            </a:prstGeom>
            <a:noFill/>
            <a:ln>
              <a:noFill/>
            </a:ln>
          </p:spPr>
          <p:txBody>
            <a:bodyPr anchorCtr="0" anchor="ctr" bIns="96875" lIns="96875" spcFirstLastPara="1" rIns="96875" wrap="square" tIns="9687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This type of programming can be used for everything .</a:t>
              </a:r>
              <a:endParaRPr/>
            </a:p>
          </p:txBody>
        </p:sp>
        <p:sp>
          <p:nvSpPr>
            <p:cNvPr id="291" name="Google Shape;291;ga93425ea33_3_176"/>
            <p:cNvSpPr/>
            <p:nvPr/>
          </p:nvSpPr>
          <p:spPr>
            <a:xfrm>
              <a:off x="0" y="2290717"/>
              <a:ext cx="10515600" cy="91556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a93425ea33_3_176"/>
            <p:cNvSpPr/>
            <p:nvPr/>
          </p:nvSpPr>
          <p:spPr>
            <a:xfrm>
              <a:off x="276958" y="2496719"/>
              <a:ext cx="503560" cy="50356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a93425ea33_3_176"/>
            <p:cNvSpPr/>
            <p:nvPr/>
          </p:nvSpPr>
          <p:spPr>
            <a:xfrm>
              <a:off x="1057476" y="2290717"/>
              <a:ext cx="9458123" cy="9155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a93425ea33_3_176"/>
            <p:cNvSpPr txBox="1"/>
            <p:nvPr/>
          </p:nvSpPr>
          <p:spPr>
            <a:xfrm>
              <a:off x="1057476" y="2290717"/>
              <a:ext cx="9458123" cy="915564"/>
            </a:xfrm>
            <a:prstGeom prst="rect">
              <a:avLst/>
            </a:prstGeom>
            <a:noFill/>
            <a:ln>
              <a:noFill/>
            </a:ln>
          </p:spPr>
          <p:txBody>
            <a:bodyPr anchorCtr="0" anchor="ctr" bIns="96875" lIns="96875" spcFirstLastPara="1" rIns="96875" wrap="square" tIns="9687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from science and engineering to retail and research.</a:t>
              </a:r>
              <a:endParaRPr/>
            </a:p>
          </p:txBody>
        </p:sp>
        <p:sp>
          <p:nvSpPr>
            <p:cNvPr id="295" name="Google Shape;295;ga93425ea33_3_176"/>
            <p:cNvSpPr/>
            <p:nvPr/>
          </p:nvSpPr>
          <p:spPr>
            <a:xfrm>
              <a:off x="0" y="3435173"/>
              <a:ext cx="10515600" cy="915564"/>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a93425ea33_3_176"/>
            <p:cNvSpPr/>
            <p:nvPr/>
          </p:nvSpPr>
          <p:spPr>
            <a:xfrm>
              <a:off x="276958" y="3641175"/>
              <a:ext cx="503560" cy="50356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a93425ea33_3_176"/>
            <p:cNvSpPr/>
            <p:nvPr/>
          </p:nvSpPr>
          <p:spPr>
            <a:xfrm>
              <a:off x="1057476" y="3435173"/>
              <a:ext cx="9458123" cy="9155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a93425ea33_3_176"/>
            <p:cNvSpPr txBox="1"/>
            <p:nvPr/>
          </p:nvSpPr>
          <p:spPr>
            <a:xfrm>
              <a:off x="1057476" y="3435173"/>
              <a:ext cx="9458123" cy="915564"/>
            </a:xfrm>
            <a:prstGeom prst="rect">
              <a:avLst/>
            </a:prstGeom>
            <a:noFill/>
            <a:ln>
              <a:noFill/>
            </a:ln>
          </p:spPr>
          <p:txBody>
            <a:bodyPr anchorCtr="0" anchor="ctr" bIns="96875" lIns="96875" spcFirstLastPara="1" rIns="96875" wrap="square" tIns="96875">
              <a:no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It’s most common use from a societal perspective is in web search engines, applications, and multimedia technologies.</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ga93425ea33_3_198"/>
          <p:cNvSpPr/>
          <p:nvPr/>
        </p:nvSpPr>
        <p:spPr>
          <a:xfrm>
            <a:off x="0" y="0"/>
            <a:ext cx="12192000" cy="68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304" name="Google Shape;304;ga93425ea33_3_198"/>
          <p:cNvGrpSpPr/>
          <p:nvPr/>
        </p:nvGrpSpPr>
        <p:grpSpPr>
          <a:xfrm>
            <a:off x="82" y="1216597"/>
            <a:ext cx="731548" cy="673456"/>
            <a:chOff x="3940602" y="308034"/>
            <a:chExt cx="2116748" cy="3429000"/>
          </a:xfrm>
        </p:grpSpPr>
        <p:sp>
          <p:nvSpPr>
            <p:cNvPr id="305" name="Google Shape;305;ga93425ea33_3_198"/>
            <p:cNvSpPr/>
            <p:nvPr/>
          </p:nvSpPr>
          <p:spPr>
            <a:xfrm>
              <a:off x="3940602"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ga93425ea33_3_198"/>
            <p:cNvSpPr/>
            <p:nvPr/>
          </p:nvSpPr>
          <p:spPr>
            <a:xfrm>
              <a:off x="4715626"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ga93425ea33_3_198"/>
            <p:cNvSpPr/>
            <p:nvPr/>
          </p:nvSpPr>
          <p:spPr>
            <a:xfrm>
              <a:off x="5490650" y="308034"/>
              <a:ext cx="566700" cy="3429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08" name="Google Shape;308;ga93425ea33_3_198"/>
          <p:cNvSpPr/>
          <p:nvPr/>
        </p:nvSpPr>
        <p:spPr>
          <a:xfrm>
            <a:off x="642300" y="597625"/>
            <a:ext cx="10907400" cy="1442400"/>
          </a:xfrm>
          <a:prstGeom prst="rect">
            <a:avLst/>
          </a:prstGeom>
          <a:solidFill>
            <a:schemeClr val="lt1"/>
          </a:solidFill>
          <a:ln>
            <a:noFill/>
          </a:ln>
          <a:effectLst>
            <a:outerShdw blurRad="139700" rotWithShape="0" algn="t" dir="5400000" dist="127000">
              <a:srgbClr val="000000">
                <a:alpha val="14509"/>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9" name="Google Shape;309;ga93425ea33_3_198"/>
          <p:cNvSpPr txBox="1"/>
          <p:nvPr>
            <p:ph type="title"/>
          </p:nvPr>
        </p:nvSpPr>
        <p:spPr>
          <a:xfrm>
            <a:off x="1043631" y="1179367"/>
            <a:ext cx="10503900" cy="747900"/>
          </a:xfrm>
          <a:prstGeom prst="rect">
            <a:avLst/>
          </a:prstGeom>
          <a:solidFill>
            <a:srgbClr val="FFC000"/>
          </a:solid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320"/>
              <a:buFont typeface="Georgia"/>
              <a:buNone/>
            </a:pPr>
            <a:r>
              <a:rPr lang="en-US" sz="4320">
                <a:latin typeface="Georgia"/>
                <a:ea typeface="Georgia"/>
                <a:cs typeface="Georgia"/>
                <a:sym typeface="Georgia"/>
              </a:rPr>
              <a:t>INTRODUCTION : Parallel Processing</a:t>
            </a:r>
            <a:endParaRPr/>
          </a:p>
        </p:txBody>
      </p:sp>
      <p:sp>
        <p:nvSpPr>
          <p:cNvPr id="310" name="Google Shape;310;ga93425ea33_3_198"/>
          <p:cNvSpPr txBox="1"/>
          <p:nvPr>
            <p:ph idx="1" type="body"/>
          </p:nvPr>
        </p:nvSpPr>
        <p:spPr>
          <a:xfrm>
            <a:off x="970375" y="2385400"/>
            <a:ext cx="5448300" cy="3185700"/>
          </a:xfrm>
          <a:prstGeom prst="rect">
            <a:avLst/>
          </a:prstGeom>
          <a:noFill/>
          <a:ln>
            <a:noFill/>
          </a:ln>
        </p:spPr>
        <p:txBody>
          <a:bodyPr anchorCtr="0" anchor="ctr" bIns="45700" lIns="91425" spcFirstLastPara="1" rIns="91425" wrap="square" tIns="45700">
            <a:noAutofit/>
          </a:bodyPr>
          <a:lstStyle/>
          <a:p>
            <a:pPr indent="-228600" lvl="0" marL="228600" rtl="0" algn="just">
              <a:lnSpc>
                <a:spcPct val="80000"/>
              </a:lnSpc>
              <a:spcBef>
                <a:spcPts val="1000"/>
              </a:spcBef>
              <a:spcAft>
                <a:spcPts val="0"/>
              </a:spcAft>
              <a:buSzPts val="2000"/>
              <a:buChar char="•"/>
            </a:pPr>
            <a:r>
              <a:rPr lang="en-US" sz="2000"/>
              <a:t>Here a  problem is cut down into different  parts which could be solved concurrently </a:t>
            </a:r>
            <a:r>
              <a:rPr lang="en-US" sz="2000"/>
              <a:t>.</a:t>
            </a:r>
            <a:endParaRPr/>
          </a:p>
          <a:p>
            <a:pPr indent="-101600" lvl="0" marL="228600" rtl="0" algn="just">
              <a:lnSpc>
                <a:spcPct val="80000"/>
              </a:lnSpc>
              <a:spcBef>
                <a:spcPts val="1000"/>
              </a:spcBef>
              <a:spcAft>
                <a:spcPts val="0"/>
              </a:spcAft>
              <a:buClr>
                <a:schemeClr val="dk1"/>
              </a:buClr>
              <a:buSzPts val="2000"/>
              <a:buFont typeface="Arial"/>
              <a:buNone/>
            </a:pPr>
            <a:r>
              <a:t/>
            </a:r>
            <a:endParaRPr sz="2000"/>
          </a:p>
          <a:p>
            <a:pPr indent="-228600" lvl="0" marL="228600" rtl="0" algn="just">
              <a:lnSpc>
                <a:spcPct val="80000"/>
              </a:lnSpc>
              <a:spcBef>
                <a:spcPts val="1000"/>
              </a:spcBef>
              <a:spcAft>
                <a:spcPts val="0"/>
              </a:spcAft>
              <a:buSzPts val="2000"/>
              <a:buChar char="•"/>
            </a:pPr>
            <a:r>
              <a:rPr lang="en-US" sz="2000"/>
              <a:t>Again, these parts are further divided into different series of instructions .</a:t>
            </a:r>
            <a:endParaRPr/>
          </a:p>
          <a:p>
            <a:pPr indent="-101600" lvl="0" marL="228600" rtl="0" algn="just">
              <a:lnSpc>
                <a:spcPct val="80000"/>
              </a:lnSpc>
              <a:spcBef>
                <a:spcPts val="1000"/>
              </a:spcBef>
              <a:spcAft>
                <a:spcPts val="0"/>
              </a:spcAft>
              <a:buClr>
                <a:schemeClr val="dk1"/>
              </a:buClr>
              <a:buSzPts val="2000"/>
              <a:buFont typeface="Arial"/>
              <a:buNone/>
            </a:pPr>
            <a:r>
              <a:t/>
            </a:r>
            <a:endParaRPr sz="2000"/>
          </a:p>
          <a:p>
            <a:pPr indent="-228600" lvl="0" marL="228600" rtl="0" algn="just">
              <a:lnSpc>
                <a:spcPct val="80000"/>
              </a:lnSpc>
              <a:spcBef>
                <a:spcPts val="1000"/>
              </a:spcBef>
              <a:spcAft>
                <a:spcPts val="0"/>
              </a:spcAft>
              <a:buSzPts val="2000"/>
              <a:buChar char="•"/>
            </a:pPr>
            <a:r>
              <a:rPr lang="en-US" sz="2000"/>
              <a:t>These instructions are from every part is now used simultaneously for executing on different processors .</a:t>
            </a:r>
            <a:endParaRPr/>
          </a:p>
          <a:p>
            <a:pPr indent="-101600" lvl="0" marL="228600" rtl="0" algn="l">
              <a:lnSpc>
                <a:spcPct val="90000"/>
              </a:lnSpc>
              <a:spcBef>
                <a:spcPts val="1000"/>
              </a:spcBef>
              <a:spcAft>
                <a:spcPts val="0"/>
              </a:spcAft>
              <a:buClr>
                <a:schemeClr val="dk1"/>
              </a:buClr>
              <a:buSzPts val="2000"/>
              <a:buNone/>
            </a:pPr>
            <a:r>
              <a:t/>
            </a:r>
            <a:endParaRPr sz="2000"/>
          </a:p>
        </p:txBody>
      </p:sp>
      <p:cxnSp>
        <p:nvCxnSpPr>
          <p:cNvPr id="311" name="Google Shape;311;ga93425ea33_3_198"/>
          <p:cNvCxnSpPr/>
          <p:nvPr/>
        </p:nvCxnSpPr>
        <p:spPr>
          <a:xfrm rot="10800000">
            <a:off x="461550" y="6422538"/>
            <a:ext cx="10515600" cy="0"/>
          </a:xfrm>
          <a:prstGeom prst="straightConnector1">
            <a:avLst/>
          </a:prstGeom>
          <a:noFill/>
          <a:ln cap="flat" cmpd="sng" w="57150">
            <a:solidFill>
              <a:schemeClr val="accent4"/>
            </a:solidFill>
            <a:prstDash val="solid"/>
            <a:miter lim="800000"/>
            <a:headEnd len="sm" w="sm" type="none"/>
            <a:tailEnd len="sm" w="sm" type="none"/>
          </a:ln>
        </p:spPr>
      </p:cxnSp>
      <p:pic>
        <p:nvPicPr>
          <p:cNvPr id="312" name="Google Shape;312;ga93425ea33_3_198"/>
          <p:cNvPicPr preferRelativeResize="0"/>
          <p:nvPr/>
        </p:nvPicPr>
        <p:blipFill rotWithShape="1">
          <a:blip r:embed="rId3">
            <a:alphaModFix/>
          </a:blip>
          <a:srcRect b="0" l="0" r="0" t="0"/>
          <a:stretch/>
        </p:blipFill>
        <p:spPr>
          <a:xfrm>
            <a:off x="10074829" y="31200"/>
            <a:ext cx="2045970" cy="566420"/>
          </a:xfrm>
          <a:prstGeom prst="rect">
            <a:avLst/>
          </a:prstGeom>
          <a:noFill/>
          <a:ln>
            <a:noFill/>
          </a:ln>
        </p:spPr>
      </p:pic>
      <p:pic>
        <p:nvPicPr>
          <p:cNvPr descr="Parallel computing problem example diagram" id="313" name="Google Shape;313;ga93425ea33_3_198"/>
          <p:cNvPicPr preferRelativeResize="0"/>
          <p:nvPr/>
        </p:nvPicPr>
        <p:blipFill rotWithShape="1">
          <a:blip r:embed="rId4">
            <a:alphaModFix/>
          </a:blip>
          <a:srcRect b="0" l="0" r="0" t="0"/>
          <a:stretch/>
        </p:blipFill>
        <p:spPr>
          <a:xfrm>
            <a:off x="6688100" y="2377490"/>
            <a:ext cx="5087448" cy="3201516"/>
          </a:xfrm>
          <a:prstGeom prst="rect">
            <a:avLst/>
          </a:prstGeom>
          <a:noFill/>
          <a:ln cap="flat" cmpd="sng" w="9525">
            <a:solidFill>
              <a:srgbClr val="000000"/>
            </a:solidFill>
            <a:prstDash val="solid"/>
            <a:round/>
            <a:headEnd len="sm" w="sm" type="none"/>
            <a:tailEnd len="sm" w="sm" type="none"/>
          </a:ln>
          <a:effectLst>
            <a:outerShdw blurRad="152400" sx="90000" rotWithShape="0" dir="5400000" dist="317500" sy="-19000">
              <a:srgbClr val="000000">
                <a:alpha val="14509"/>
              </a:srgbClr>
            </a:outerShdw>
          </a:effectLst>
        </p:spPr>
      </p:pic>
      <p:sp>
        <p:nvSpPr>
          <p:cNvPr id="314" name="Google Shape;314;ga93425ea33_3_198"/>
          <p:cNvSpPr txBox="1"/>
          <p:nvPr/>
        </p:nvSpPr>
        <p:spPr>
          <a:xfrm>
            <a:off x="7109100" y="5759475"/>
            <a:ext cx="3436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                             </a:t>
            </a:r>
            <a:r>
              <a:rPr b="1" lang="en-US">
                <a:latin typeface="Calibri"/>
                <a:ea typeface="Calibri"/>
                <a:cs typeface="Calibri"/>
                <a:sym typeface="Calibri"/>
              </a:rPr>
              <a:t> </a:t>
            </a:r>
            <a:r>
              <a:rPr b="1" lang="en-US" u="sng">
                <a:solidFill>
                  <a:schemeClr val="hlink"/>
                </a:solidFill>
                <a:latin typeface="Calibri"/>
                <a:ea typeface="Calibri"/>
                <a:cs typeface="Calibri"/>
                <a:sym typeface="Calibri"/>
                <a:hlinkClick r:id="rId5"/>
              </a:rPr>
              <a:t>Image Source</a:t>
            </a:r>
            <a:endParaRPr b="1">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2020-12-13T18:22:54Z</dcterms:created>
  <dc:creator>Nanma Joseph</dc:creator>
</cp:coreProperties>
</file>